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30"/>
  </p:notesMasterIdLst>
  <p:sldIdLst>
    <p:sldId id="635" r:id="rId2"/>
    <p:sldId id="567" r:id="rId3"/>
    <p:sldId id="572" r:id="rId4"/>
    <p:sldId id="642" r:id="rId5"/>
    <p:sldId id="637" r:id="rId6"/>
    <p:sldId id="638" r:id="rId7"/>
    <p:sldId id="639" r:id="rId8"/>
    <p:sldId id="640" r:id="rId9"/>
    <p:sldId id="610" r:id="rId10"/>
    <p:sldId id="606" r:id="rId11"/>
    <p:sldId id="607" r:id="rId12"/>
    <p:sldId id="608" r:id="rId13"/>
    <p:sldId id="609" r:id="rId14"/>
    <p:sldId id="612" r:id="rId15"/>
    <p:sldId id="614" r:id="rId16"/>
    <p:sldId id="611" r:id="rId17"/>
    <p:sldId id="613" r:id="rId18"/>
    <p:sldId id="641" r:id="rId19"/>
    <p:sldId id="615" r:id="rId20"/>
    <p:sldId id="616" r:id="rId21"/>
    <p:sldId id="618" r:id="rId22"/>
    <p:sldId id="636" r:id="rId23"/>
    <p:sldId id="619" r:id="rId24"/>
    <p:sldId id="620" r:id="rId25"/>
    <p:sldId id="621" r:id="rId26"/>
    <p:sldId id="596" r:id="rId27"/>
    <p:sldId id="597" r:id="rId28"/>
    <p:sldId id="600" r:id="rId29"/>
  </p:sldIdLst>
  <p:sldSz cx="9144000" cy="6858000" type="screen4x3"/>
  <p:notesSz cx="6881813" cy="9296400"/>
  <p:custDataLst>
    <p:tags r:id="rId31"/>
  </p:custDataLst>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4660"/>
  </p:normalViewPr>
  <p:slideViewPr>
    <p:cSldViewPr>
      <p:cViewPr varScale="1">
        <p:scale>
          <a:sx n="126" d="100"/>
          <a:sy n="126" d="100"/>
        </p:scale>
        <p:origin x="-1182" y="-84"/>
      </p:cViewPr>
      <p:guideLst>
        <p:guide orient="horz" pos="1056"/>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8805" y="4416426"/>
            <a:ext cx="5504204"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pPr>
              <a:defRPr/>
            </a:pPr>
            <a:fld id="{53BFF66C-F1CB-4588-B1A8-D0C15D66A5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1984, a religious</a:t>
            </a:r>
            <a:r>
              <a:rPr lang="en-US" baseline="0" dirty="0" smtClean="0"/>
              <a:t> cult in the U.S. infected salad bars in the U.S.  751 people became ill. </a:t>
            </a:r>
            <a:r>
              <a:rPr lang="en-US" i="1" baseline="0" dirty="0" smtClean="0"/>
              <a:t>Salmonella </a:t>
            </a:r>
            <a:r>
              <a:rPr lang="en-US" i="0" baseline="0" dirty="0" smtClean="0"/>
              <a:t>is a type of </a:t>
            </a:r>
            <a:r>
              <a:rPr lang="en-US" sz="1200" i="1" kern="1200" dirty="0" err="1" smtClean="0">
                <a:solidFill>
                  <a:schemeClr val="tx1"/>
                </a:solidFill>
                <a:latin typeface="Arial" charset="0"/>
                <a:ea typeface="+mn-ea"/>
                <a:cs typeface="+mn-cs"/>
              </a:rPr>
              <a:t>Enterobacteriaceae</a:t>
            </a:r>
            <a:r>
              <a:rPr lang="en-US" sz="1200" kern="1200" dirty="0" smtClean="0">
                <a:solidFill>
                  <a:schemeClr val="tx1"/>
                </a:solidFill>
                <a:latin typeface="Arial" charset="0"/>
                <a:ea typeface="+mn-ea"/>
                <a:cs typeface="+mn-cs"/>
              </a:rPr>
              <a:t>, and approximately 2000 serotypes of this </a:t>
            </a:r>
            <a:r>
              <a:rPr lang="en-US" sz="1200" kern="1200" dirty="0" err="1" smtClean="0">
                <a:solidFill>
                  <a:schemeClr val="tx1"/>
                </a:solidFill>
                <a:latin typeface="Arial" charset="0"/>
                <a:ea typeface="+mn-ea"/>
                <a:cs typeface="+mn-cs"/>
              </a:rPr>
              <a:t>genis</a:t>
            </a:r>
            <a:r>
              <a:rPr lang="en-US" sz="1200" kern="1200" dirty="0" smtClean="0">
                <a:solidFill>
                  <a:schemeClr val="tx1"/>
                </a:solidFill>
                <a:latin typeface="Arial" charset="0"/>
                <a:ea typeface="+mn-ea"/>
                <a:cs typeface="+mn-cs"/>
              </a:rPr>
              <a:t> are known to cause disease in human beings.</a:t>
            </a:r>
            <a:r>
              <a:rPr lang="en-US" b="1" dirty="0" smtClean="0"/>
              <a:t> </a:t>
            </a:r>
            <a:r>
              <a:rPr lang="en-US" sz="1200" kern="1200" dirty="0" smtClean="0">
                <a:solidFill>
                  <a:schemeClr val="tx1"/>
                </a:solidFill>
                <a:latin typeface="Arial" charset="0"/>
                <a:ea typeface="+mn-ea"/>
                <a:cs typeface="+mn-cs"/>
              </a:rPr>
              <a:t>Photo Credit: Janice Haney Carr/CDC</a:t>
            </a:r>
            <a:r>
              <a:rPr lang="en-US" b="1" dirty="0" smtClean="0"/>
              <a:t> </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Approximately 1400+ cases</a:t>
            </a:r>
          </a:p>
          <a:p>
            <a:r>
              <a:rPr lang="en-US" dirty="0" smtClean="0"/>
              <a:t>Florida has 32,400</a:t>
            </a:r>
            <a:r>
              <a:rPr lang="en-US" baseline="0" dirty="0" smtClean="0"/>
              <a:t> acres of planted tomatoes.  Each tomato business would be required to pay a flat inspection fee of $100 annually for administrative costs.</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non-native mussel</a:t>
            </a:r>
            <a:r>
              <a:rPr lang="en-US" baseline="0" dirty="0" smtClean="0"/>
              <a:t> originally detected in Russia.  Fecundity and the small, microscopic size of </a:t>
            </a:r>
            <a:r>
              <a:rPr lang="en-US" baseline="0" dirty="0" err="1" smtClean="0"/>
              <a:t>immatures</a:t>
            </a:r>
            <a:r>
              <a:rPr lang="en-US" baseline="0" dirty="0" smtClean="0"/>
              <a:t> make them successful invaders.  Full-size adults are slightly less than 2 inches in length, attach to objects, and remain stationary.  These mussels, attach to anything, including each other.</a:t>
            </a:r>
            <a:endParaRPr lang="en-US" dirty="0"/>
          </a:p>
        </p:txBody>
      </p:sp>
      <p:sp>
        <p:nvSpPr>
          <p:cNvPr id="4" name="Slide Number Placeholder 3"/>
          <p:cNvSpPr>
            <a:spLocks noGrp="1"/>
          </p:cNvSpPr>
          <p:nvPr>
            <p:ph type="sldNum" sz="quarter" idx="10"/>
          </p:nvPr>
        </p:nvSpPr>
        <p:spPr/>
        <p:txBody>
          <a:bodyPr/>
          <a:lstStyle/>
          <a:p>
            <a:pPr>
              <a:defRPr/>
            </a:pPr>
            <a:fld id="{53BFF66C-F1CB-4588-B1A8-D0C15D66A59F}"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custDataLst>
              <p:tags r:id="rId1"/>
            </p:custDataLst>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CFCE690-E6CE-4E00-8C98-842DF9A795B6}"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F9D36D-503A-45A0-B709-BB06DDB57A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75F1E63-AF7A-45D0-B989-45B8D5F426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custDataLst>
              <p:tags r:id="rId1"/>
            </p:custDataLst>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007912E8-68C9-424C-BD27-4DE93C87E2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BE28BF4D-311F-4E94-A0D0-6E5032AEF417}"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custDataLst>
              <p:tags r:id="rId1"/>
            </p:custDataLst>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83EB8A7E-0292-4D2E-BBE6-C4612E68AA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C16E8534-5D6C-4BB4-B4C1-C16BA63250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BC9AB0F7-4802-4454-BA0C-0472E6CCBF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A7968F9-254A-4765-BBA2-6753C85D96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1B3FE588-E197-423E-8B50-8EC984F4AF45}"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B0B2906E-9A4C-472B-A0C9-0048E86A4D81}"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custDataLst>
              <p:tags r:id="rId13"/>
            </p:custDataLst>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736A3F14-DC98-4381-838C-9C599515A0A0}"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75" r:id="rId7"/>
    <p:sldLayoutId id="2147483984" r:id="rId8"/>
    <p:sldLayoutId id="2147483985" r:id="rId9"/>
    <p:sldLayoutId id="2147483976" r:id="rId10"/>
    <p:sldLayoutId id="2147483977"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hyperlink" Target="http://www.daff.gov.au/animal-plant-health/pests-diseases-weeds/animal/fmd/pic-cattle"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jpeg"/><Relationship Id="rId5" Type="http://schemas.openxmlformats.org/officeDocument/2006/relationships/hyperlink" Target="http://www.invasive.org/images/768x512/1354035.jpg" TargetMode="Externa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www.youtube.com/watch?v=-V5513w1XSk" TargetMode="External"/><Relationship Id="rId5" Type="http://schemas.openxmlformats.org/officeDocument/2006/relationships/image" Target="../media/image7.jpeg"/><Relationship Id="rId4" Type="http://schemas.openxmlformats.org/officeDocument/2006/relationships/hyperlink" Target="http://www.invasive.org/images/768x512/5411907.jpg"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64234" y="381001"/>
            <a:ext cx="8298766" cy="1295399"/>
          </a:xfrm>
        </p:spPr>
        <p:txBody>
          <a:bodyPr>
            <a:normAutofit fontScale="90000"/>
          </a:bodyPr>
          <a:lstStyle/>
          <a:p>
            <a:pPr indent="0" algn="ctr" eaLnBrk="1" fontAlgn="auto" hangingPunct="1">
              <a:spcAft>
                <a:spcPts val="0"/>
              </a:spcAft>
              <a:defRPr/>
            </a:pPr>
            <a:r>
              <a:rPr lang="en-US" sz="4000" dirty="0" smtClean="0">
                <a:solidFill>
                  <a:schemeClr val="tx2">
                    <a:tint val="100000"/>
                    <a:shade val="90000"/>
                    <a:satMod val="250000"/>
                    <a:alpha val="100000"/>
                  </a:schemeClr>
                </a:solidFill>
              </a:rPr>
              <a:t>Invasive Species &amp; </a:t>
            </a:r>
            <a:r>
              <a:rPr lang="en-US" sz="4000" dirty="0" err="1" smtClean="0">
                <a:solidFill>
                  <a:schemeClr val="tx2">
                    <a:tint val="100000"/>
                    <a:shade val="90000"/>
                    <a:satMod val="250000"/>
                    <a:alpha val="100000"/>
                  </a:schemeClr>
                </a:solidFill>
              </a:rPr>
              <a:t>Biosecurity</a:t>
            </a:r>
            <a:r>
              <a:rPr lang="en-US" sz="4000" dirty="0" smtClean="0">
                <a:solidFill>
                  <a:schemeClr val="tx2">
                    <a:tint val="100000"/>
                    <a:shade val="90000"/>
                    <a:satMod val="250000"/>
                    <a:alpha val="100000"/>
                  </a:schemeClr>
                </a:solidFill>
              </a:rPr>
              <a:t>:  </a:t>
            </a:r>
            <a:br>
              <a:rPr lang="en-US" sz="4000" dirty="0" smtClean="0">
                <a:solidFill>
                  <a:schemeClr val="tx2">
                    <a:tint val="100000"/>
                    <a:shade val="90000"/>
                    <a:satMod val="250000"/>
                    <a:alpha val="100000"/>
                  </a:schemeClr>
                </a:solidFill>
              </a:rPr>
            </a:br>
            <a:r>
              <a:rPr lang="en-US" sz="4000" dirty="0" smtClean="0">
                <a:solidFill>
                  <a:schemeClr val="tx2">
                    <a:tint val="100000"/>
                    <a:shade val="90000"/>
                    <a:satMod val="250000"/>
                    <a:alpha val="100000"/>
                  </a:schemeClr>
                </a:solidFill>
              </a:rPr>
              <a:t>Potential Pathways for Introduction </a:t>
            </a:r>
            <a:endParaRPr lang="en-US" sz="4000" dirty="0">
              <a:solidFill>
                <a:schemeClr val="tx2">
                  <a:tint val="100000"/>
                  <a:shade val="90000"/>
                  <a:satMod val="250000"/>
                  <a:alpha val="100000"/>
                </a:schemeClr>
              </a:solidFill>
            </a:endParaRPr>
          </a:p>
        </p:txBody>
      </p:sp>
      <p:sp>
        <p:nvSpPr>
          <p:cNvPr id="21507" name="Subtitle 2"/>
          <p:cNvSpPr>
            <a:spLocks noGrp="1"/>
          </p:cNvSpPr>
          <p:nvPr>
            <p:ph type="subTitle" idx="1"/>
          </p:nvPr>
        </p:nvSpPr>
        <p:spPr>
          <a:xfrm>
            <a:off x="2133600" y="2819400"/>
            <a:ext cx="6553200" cy="2362200"/>
          </a:xfrm>
        </p:spPr>
        <p:txBody>
          <a:bodyPr/>
          <a:lstStyle/>
          <a:p>
            <a:pPr eaLnBrk="1" hangingPunct="1">
              <a:spcBef>
                <a:spcPct val="0"/>
              </a:spcBef>
            </a:pPr>
            <a:r>
              <a:rPr lang="en-US" smtClean="0"/>
              <a:t>Amanda Hodges, Ph.D.</a:t>
            </a:r>
          </a:p>
          <a:p>
            <a:pPr eaLnBrk="1" hangingPunct="1">
              <a:spcBef>
                <a:spcPct val="0"/>
              </a:spcBef>
            </a:pPr>
            <a:r>
              <a:rPr lang="en-US" smtClean="0"/>
              <a:t>Entomology/Nematology Dept.</a:t>
            </a:r>
          </a:p>
          <a:p>
            <a:pPr eaLnBrk="1" hangingPunct="1">
              <a:spcBef>
                <a:spcPct val="0"/>
              </a:spcBef>
            </a:pPr>
            <a:r>
              <a:rPr lang="en-US" smtClean="0"/>
              <a:t>University of  Florida</a:t>
            </a:r>
          </a:p>
          <a:p>
            <a:pPr eaLnBrk="1" hangingPunct="1">
              <a:spcBef>
                <a:spcPct val="0"/>
              </a:spcBef>
            </a:pPr>
            <a:endParaRPr lang="en-US" smtClean="0"/>
          </a:p>
          <a:p>
            <a:pPr eaLnBrk="1" hangingPunct="1">
              <a:spcBef>
                <a:spcPct val="0"/>
              </a:spcBef>
            </a:pPr>
            <a:endParaRPr lang="en-US" smtClean="0"/>
          </a:p>
        </p:txBody>
      </p:sp>
      <p:pic>
        <p:nvPicPr>
          <p:cNvPr id="21508" name="Picture 3" descr="UFsignatureThemeline.tif"/>
          <p:cNvPicPr>
            <a:picLocks noChangeAspect="1"/>
          </p:cNvPicPr>
          <p:nvPr/>
        </p:nvPicPr>
        <p:blipFill>
          <a:blip r:embed="rId4" cstate="print"/>
          <a:srcRect/>
          <a:stretch>
            <a:fillRect/>
          </a:stretch>
        </p:blipFill>
        <p:spPr bwMode="auto">
          <a:xfrm>
            <a:off x="0" y="6172200"/>
            <a:ext cx="2474913" cy="685800"/>
          </a:xfrm>
          <a:prstGeom prst="rect">
            <a:avLst/>
          </a:prstGeom>
          <a:noFill/>
          <a:ln w="9525">
            <a:noFill/>
            <a:miter lim="800000"/>
            <a:headEnd/>
            <a:tailEnd/>
          </a:ln>
        </p:spPr>
      </p:pic>
      <p:sp>
        <p:nvSpPr>
          <p:cNvPr id="21509" name="TextBox 4"/>
          <p:cNvSpPr txBox="1">
            <a:spLocks noChangeArrowheads="1"/>
          </p:cNvSpPr>
          <p:nvPr/>
        </p:nvSpPr>
        <p:spPr bwMode="auto">
          <a:xfrm>
            <a:off x="2617788" y="6172200"/>
            <a:ext cx="6417719" cy="461665"/>
          </a:xfrm>
          <a:prstGeom prst="rect">
            <a:avLst/>
          </a:prstGeom>
          <a:noFill/>
          <a:ln w="9525">
            <a:noFill/>
            <a:miter lim="800000"/>
            <a:headEnd/>
            <a:tailEnd/>
          </a:ln>
        </p:spPr>
        <p:txBody>
          <a:bodyPr wrap="none">
            <a:spAutoFit/>
          </a:bodyPr>
          <a:lstStyle/>
          <a:p>
            <a:r>
              <a:rPr lang="en-US" sz="2400" dirty="0"/>
              <a:t>Exotic Species &amp; </a:t>
            </a:r>
            <a:r>
              <a:rPr lang="en-US" sz="2400" dirty="0" err="1"/>
              <a:t>Biosecurity</a:t>
            </a:r>
            <a:r>
              <a:rPr lang="en-US" sz="2400" dirty="0"/>
              <a:t> Issues </a:t>
            </a:r>
            <a:r>
              <a:rPr lang="en-US" sz="2400" dirty="0" smtClean="0"/>
              <a:t>ALS 4161/6166</a:t>
            </a:r>
            <a:endParaRPr lang="en-US" sz="2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54000"/>
            <a:ext cx="8382000" cy="1143000"/>
          </a:xfrm>
        </p:spPr>
        <p:txBody>
          <a:bodyPr>
            <a:normAutofit fontScale="90000"/>
          </a:bodyPr>
          <a:lstStyle/>
          <a:p>
            <a:pPr algn="ctr">
              <a:defRPr/>
            </a:pPr>
            <a:r>
              <a:rPr lang="en-US" dirty="0" smtClean="0"/>
              <a:t>Citrus Greening(</a:t>
            </a:r>
            <a:r>
              <a:rPr lang="en-US" dirty="0" err="1" smtClean="0"/>
              <a:t>Huanglongbing</a:t>
            </a:r>
            <a:r>
              <a:rPr lang="en-US" dirty="0" smtClean="0"/>
              <a:t>)</a:t>
            </a:r>
            <a:br>
              <a:rPr lang="en-US" dirty="0" smtClean="0"/>
            </a:br>
            <a:r>
              <a:rPr lang="en-US" i="1" dirty="0" err="1" smtClean="0"/>
              <a:t>Liberibacter</a:t>
            </a:r>
            <a:r>
              <a:rPr lang="en-US" i="1" dirty="0" smtClean="0"/>
              <a:t> </a:t>
            </a:r>
            <a:r>
              <a:rPr lang="en-US" i="1" dirty="0" err="1" smtClean="0"/>
              <a:t>asiaticus</a:t>
            </a:r>
            <a:endParaRPr lang="en-US" dirty="0"/>
          </a:p>
        </p:txBody>
      </p:sp>
      <p:sp>
        <p:nvSpPr>
          <p:cNvPr id="48131" name="Content Placeholder 4"/>
          <p:cNvSpPr>
            <a:spLocks noGrp="1"/>
          </p:cNvSpPr>
          <p:nvPr>
            <p:ph sz="half" idx="1"/>
          </p:nvPr>
        </p:nvSpPr>
        <p:spPr>
          <a:xfrm>
            <a:off x="457200" y="1646238"/>
            <a:ext cx="4038600" cy="4525962"/>
          </a:xfrm>
        </p:spPr>
        <p:txBody>
          <a:bodyPr/>
          <a:lstStyle/>
          <a:p>
            <a:r>
              <a:rPr lang="en-US" smtClean="0"/>
              <a:t>First Detection of Citrus Greening, </a:t>
            </a:r>
            <a:r>
              <a:rPr lang="en-US" i="1" smtClean="0"/>
              <a:t>Liberibacter asiaticus</a:t>
            </a:r>
            <a:r>
              <a:rPr lang="en-US" smtClean="0"/>
              <a:t> </a:t>
            </a:r>
          </a:p>
          <a:p>
            <a:pPr>
              <a:buFont typeface="Wingdings 2" pitchFamily="18" charset="2"/>
              <a:buNone/>
            </a:pPr>
            <a:endParaRPr lang="en-US" smtClean="0"/>
          </a:p>
          <a:p>
            <a:r>
              <a:rPr lang="en-US" smtClean="0"/>
              <a:t>September 2005</a:t>
            </a:r>
          </a:p>
          <a:p>
            <a:pPr>
              <a:buFont typeface="Wingdings 2" pitchFamily="18" charset="2"/>
              <a:buNone/>
            </a:pPr>
            <a:endParaRPr lang="en-US" smtClean="0"/>
          </a:p>
          <a:p>
            <a:r>
              <a:rPr lang="en-US" smtClean="0"/>
              <a:t>Listed as a Select Agent until October 2008</a:t>
            </a:r>
          </a:p>
        </p:txBody>
      </p:sp>
      <p:pic>
        <p:nvPicPr>
          <p:cNvPr id="48132" name="Content Placeholder 8" descr="greening in grapefruit0908.jpg"/>
          <p:cNvPicPr>
            <a:picLocks noGrp="1" noChangeAspect="1"/>
          </p:cNvPicPr>
          <p:nvPr>
            <p:ph sz="half" idx="2"/>
          </p:nvPr>
        </p:nvPicPr>
        <p:blipFill>
          <a:blip r:embed="rId4" cstate="print"/>
          <a:srcRect/>
          <a:stretch>
            <a:fillRect/>
          </a:stretch>
        </p:blipFill>
        <p:spPr>
          <a:xfrm>
            <a:off x="4724400" y="1905000"/>
            <a:ext cx="3833813" cy="2876550"/>
          </a:xfrm>
        </p:spPr>
      </p:pic>
      <p:sp>
        <p:nvSpPr>
          <p:cNvPr id="48133" name="TextBox 6"/>
          <p:cNvSpPr txBox="1">
            <a:spLocks noChangeArrowheads="1"/>
          </p:cNvSpPr>
          <p:nvPr/>
        </p:nvSpPr>
        <p:spPr bwMode="auto">
          <a:xfrm>
            <a:off x="533400" y="5867400"/>
            <a:ext cx="5516563" cy="369888"/>
          </a:xfrm>
          <a:prstGeom prst="rect">
            <a:avLst/>
          </a:prstGeom>
          <a:noFill/>
          <a:ln w="9525">
            <a:noFill/>
            <a:miter lim="800000"/>
            <a:headEnd/>
            <a:tailEnd/>
          </a:ln>
        </p:spPr>
        <p:txBody>
          <a:bodyPr wrap="none">
            <a:spAutoFit/>
          </a:bodyPr>
          <a:lstStyle/>
          <a:p>
            <a:r>
              <a:rPr lang="en-US"/>
              <a:t>http://www.doacs.state.fl.us/press/2005/09022005_2.html</a:t>
            </a:r>
          </a:p>
        </p:txBody>
      </p:sp>
      <p:sp>
        <p:nvSpPr>
          <p:cNvPr id="48134" name="TextBox 7"/>
          <p:cNvSpPr txBox="1">
            <a:spLocks noChangeArrowheads="1"/>
          </p:cNvSpPr>
          <p:nvPr/>
        </p:nvSpPr>
        <p:spPr bwMode="auto">
          <a:xfrm>
            <a:off x="457200" y="6324600"/>
            <a:ext cx="7648575" cy="369888"/>
          </a:xfrm>
          <a:prstGeom prst="rect">
            <a:avLst/>
          </a:prstGeom>
          <a:noFill/>
          <a:ln w="9525">
            <a:noFill/>
            <a:miter lim="800000"/>
            <a:headEnd/>
            <a:tailEnd/>
          </a:ln>
        </p:spPr>
        <p:txBody>
          <a:bodyPr wrap="none">
            <a:spAutoFit/>
          </a:bodyPr>
          <a:lstStyle/>
          <a:p>
            <a:r>
              <a:rPr lang="en-US"/>
              <a:t>http://www.selectagent.gov/resources/Biennial%20Review_APHIS_20081016.pdf</a:t>
            </a:r>
          </a:p>
        </p:txBody>
      </p:sp>
      <p:sp>
        <p:nvSpPr>
          <p:cNvPr id="48135" name="TextBox 9"/>
          <p:cNvSpPr txBox="1">
            <a:spLocks noChangeArrowheads="1"/>
          </p:cNvSpPr>
          <p:nvPr/>
        </p:nvSpPr>
        <p:spPr bwMode="auto">
          <a:xfrm>
            <a:off x="5181600" y="4876800"/>
            <a:ext cx="2674938" cy="369888"/>
          </a:xfrm>
          <a:prstGeom prst="rect">
            <a:avLst/>
          </a:prstGeom>
          <a:noFill/>
          <a:ln w="9525">
            <a:noFill/>
            <a:miter lim="800000"/>
            <a:headEnd/>
            <a:tailEnd/>
          </a:ln>
        </p:spPr>
        <p:txBody>
          <a:bodyPr wrap="none">
            <a:spAutoFit/>
          </a:bodyPr>
          <a:lstStyle/>
          <a:p>
            <a:r>
              <a:rPr lang="en-US"/>
              <a:t>Photo Credit:  FDACS-DPI</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54000"/>
            <a:ext cx="8382000" cy="1143000"/>
          </a:xfrm>
        </p:spPr>
        <p:txBody>
          <a:bodyPr>
            <a:normAutofit fontScale="90000"/>
          </a:bodyPr>
          <a:lstStyle/>
          <a:p>
            <a:pPr algn="ctr">
              <a:defRPr/>
            </a:pPr>
            <a:r>
              <a:rPr lang="en-US" dirty="0" smtClean="0"/>
              <a:t>Citrus Greening(</a:t>
            </a:r>
            <a:r>
              <a:rPr lang="en-US" dirty="0" err="1" smtClean="0"/>
              <a:t>Huanglongbing</a:t>
            </a:r>
            <a:r>
              <a:rPr lang="en-US" dirty="0" smtClean="0"/>
              <a:t>)</a:t>
            </a:r>
            <a:br>
              <a:rPr lang="en-US" dirty="0" smtClean="0"/>
            </a:br>
            <a:r>
              <a:rPr lang="en-US" i="1" dirty="0" err="1" smtClean="0"/>
              <a:t>Liberibacter</a:t>
            </a:r>
            <a:r>
              <a:rPr lang="en-US" i="1" dirty="0" smtClean="0"/>
              <a:t> </a:t>
            </a:r>
            <a:r>
              <a:rPr lang="en-US" i="1" dirty="0" err="1" smtClean="0"/>
              <a:t>asiaticus</a:t>
            </a:r>
            <a:endParaRPr lang="en-US" dirty="0"/>
          </a:p>
        </p:txBody>
      </p:sp>
      <p:pic>
        <p:nvPicPr>
          <p:cNvPr id="49155" name="Content Placeholder 12" descr="cgfig1.jpg"/>
          <p:cNvPicPr>
            <a:picLocks noGrp="1" noChangeAspect="1"/>
          </p:cNvPicPr>
          <p:nvPr>
            <p:ph sz="half" idx="1"/>
          </p:nvPr>
        </p:nvPicPr>
        <p:blipFill>
          <a:blip r:embed="rId4" cstate="print"/>
          <a:srcRect/>
          <a:stretch>
            <a:fillRect/>
          </a:stretch>
        </p:blipFill>
        <p:spPr>
          <a:xfrm>
            <a:off x="914400" y="1676400"/>
            <a:ext cx="2952750" cy="3581400"/>
          </a:xfrm>
        </p:spPr>
      </p:pic>
      <p:sp>
        <p:nvSpPr>
          <p:cNvPr id="49156" name="Content Placeholder 14"/>
          <p:cNvSpPr>
            <a:spLocks noGrp="1"/>
          </p:cNvSpPr>
          <p:nvPr>
            <p:ph sz="half" idx="2"/>
          </p:nvPr>
        </p:nvSpPr>
        <p:spPr>
          <a:xfrm>
            <a:off x="4648200" y="1646238"/>
            <a:ext cx="4038600" cy="4525962"/>
          </a:xfrm>
        </p:spPr>
        <p:txBody>
          <a:bodyPr/>
          <a:lstStyle/>
          <a:p>
            <a:r>
              <a:rPr lang="en-US" smtClean="0"/>
              <a:t>The Vector, Asian Citrus Psyllid, </a:t>
            </a:r>
            <a:r>
              <a:rPr lang="en-US" i="1" smtClean="0"/>
              <a:t>Diaphorina citri</a:t>
            </a:r>
          </a:p>
          <a:p>
            <a:r>
              <a:rPr lang="en-US" smtClean="0"/>
              <a:t>Arrived in Florida in 1998</a:t>
            </a:r>
          </a:p>
          <a:p>
            <a:r>
              <a:rPr lang="en-US" smtClean="0"/>
              <a:t>Occurs on other ornamental hosts, including orange jasmine, </a:t>
            </a:r>
            <a:r>
              <a:rPr lang="en-US" i="1" smtClean="0"/>
              <a:t>Murraya paniculata</a:t>
            </a:r>
            <a:endParaRPr lang="en-US" smtClean="0"/>
          </a:p>
        </p:txBody>
      </p:sp>
      <p:sp>
        <p:nvSpPr>
          <p:cNvPr id="49157" name="TextBox 15"/>
          <p:cNvSpPr txBox="1">
            <a:spLocks noChangeArrowheads="1"/>
          </p:cNvSpPr>
          <p:nvPr/>
        </p:nvSpPr>
        <p:spPr bwMode="auto">
          <a:xfrm>
            <a:off x="1066800" y="5486400"/>
            <a:ext cx="2617788" cy="369888"/>
          </a:xfrm>
          <a:prstGeom prst="rect">
            <a:avLst/>
          </a:prstGeom>
          <a:noFill/>
          <a:ln w="9525">
            <a:noFill/>
            <a:miter lim="800000"/>
            <a:headEnd/>
            <a:tailEnd/>
          </a:ln>
        </p:spPr>
        <p:txBody>
          <a:bodyPr wrap="none">
            <a:spAutoFit/>
          </a:bodyPr>
          <a:lstStyle/>
          <a:p>
            <a:r>
              <a:rPr lang="en-US"/>
              <a:t>Photo Credit: FDACS-DPI</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normAutofit fontScale="90000"/>
          </a:bodyPr>
          <a:lstStyle/>
          <a:p>
            <a:pPr algn="ctr">
              <a:defRPr/>
            </a:pPr>
            <a:r>
              <a:rPr lang="en-US" dirty="0" smtClean="0"/>
              <a:t>Citrus Greening(</a:t>
            </a:r>
            <a:r>
              <a:rPr lang="en-US" dirty="0" err="1" smtClean="0"/>
              <a:t>Huanglongbing</a:t>
            </a:r>
            <a:r>
              <a:rPr lang="en-US" dirty="0" smtClean="0"/>
              <a:t>)</a:t>
            </a:r>
            <a:br>
              <a:rPr lang="en-US" dirty="0" smtClean="0"/>
            </a:br>
            <a:r>
              <a:rPr lang="en-US" i="1" dirty="0" err="1" smtClean="0"/>
              <a:t>Liberibacter</a:t>
            </a:r>
            <a:r>
              <a:rPr lang="en-US" i="1" dirty="0" smtClean="0"/>
              <a:t> </a:t>
            </a:r>
            <a:r>
              <a:rPr lang="en-US" i="1" dirty="0" err="1" smtClean="0"/>
              <a:t>asiaticus</a:t>
            </a:r>
            <a:endParaRPr lang="en-US" dirty="0"/>
          </a:p>
        </p:txBody>
      </p:sp>
      <p:sp>
        <p:nvSpPr>
          <p:cNvPr id="50179" name="Content Placeholder 5"/>
          <p:cNvSpPr>
            <a:spLocks noGrp="1"/>
          </p:cNvSpPr>
          <p:nvPr>
            <p:ph idx="1"/>
          </p:nvPr>
        </p:nvSpPr>
        <p:spPr>
          <a:xfrm>
            <a:off x="228600" y="1676400"/>
            <a:ext cx="8686800" cy="4754563"/>
          </a:xfrm>
        </p:spPr>
        <p:txBody>
          <a:bodyPr/>
          <a:lstStyle/>
          <a:p>
            <a:r>
              <a:rPr lang="en-US" smtClean="0"/>
              <a:t>“Citrus greening quarantine zone has been expanded to the entire state of Florida.”</a:t>
            </a:r>
          </a:p>
          <a:p>
            <a:r>
              <a:rPr lang="en-US" i="1" smtClean="0"/>
              <a:t>“Nursery </a:t>
            </a:r>
            <a:r>
              <a:rPr lang="en-US" smtClean="0"/>
              <a:t>- All citrus nursery stock that is produced or located within an established citrus greening quarantine area shall not be eligible for movement or distribution outside of the citrus greening quarantine area, except citrus nursery stock intended for export to foreign markets.” </a:t>
            </a:r>
          </a:p>
          <a:p>
            <a:endParaRPr lang="en-US" smtClean="0"/>
          </a:p>
        </p:txBody>
      </p:sp>
      <p:sp>
        <p:nvSpPr>
          <p:cNvPr id="50180" name="TextBox 6"/>
          <p:cNvSpPr txBox="1">
            <a:spLocks noChangeArrowheads="1"/>
          </p:cNvSpPr>
          <p:nvPr/>
        </p:nvSpPr>
        <p:spPr bwMode="auto">
          <a:xfrm>
            <a:off x="346075" y="6096000"/>
            <a:ext cx="8451850" cy="923925"/>
          </a:xfrm>
          <a:prstGeom prst="rect">
            <a:avLst/>
          </a:prstGeom>
          <a:noFill/>
          <a:ln w="9525">
            <a:noFill/>
            <a:miter lim="800000"/>
            <a:headEnd/>
            <a:tailEnd/>
          </a:ln>
        </p:spPr>
        <p:txBody>
          <a:bodyPr wrap="none">
            <a:spAutoFit/>
          </a:bodyPr>
          <a:lstStyle/>
          <a:p>
            <a:r>
              <a:rPr lang="en-US" dirty="0"/>
              <a:t>Source:  FDACS-DPI Website, http://</a:t>
            </a:r>
            <a:r>
              <a:rPr lang="en-US" dirty="0" smtClean="0"/>
              <a:t>www.doacs.state.fl.us/pi/chrp/greening/cgmaps.html </a:t>
            </a:r>
            <a:endParaRPr lang="en-US" dirty="0"/>
          </a:p>
          <a:p>
            <a:r>
              <a:rPr lang="en-US" dirty="0"/>
              <a:t>August 28, 2009</a:t>
            </a:r>
          </a:p>
          <a:p>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defRPr/>
            </a:pPr>
            <a:r>
              <a:rPr lang="en-US" dirty="0" smtClean="0"/>
              <a:t>Citrus Greening(</a:t>
            </a:r>
            <a:r>
              <a:rPr lang="en-US" dirty="0" err="1" smtClean="0"/>
              <a:t>Huanglongbing</a:t>
            </a:r>
            <a:r>
              <a:rPr lang="en-US" dirty="0" smtClean="0"/>
              <a:t>)</a:t>
            </a:r>
            <a:br>
              <a:rPr lang="en-US" dirty="0" smtClean="0"/>
            </a:br>
            <a:r>
              <a:rPr lang="en-US" i="1" dirty="0" err="1" smtClean="0"/>
              <a:t>Liberibacter</a:t>
            </a:r>
            <a:r>
              <a:rPr lang="en-US" i="1" dirty="0" smtClean="0"/>
              <a:t> </a:t>
            </a:r>
            <a:r>
              <a:rPr lang="en-US" i="1" dirty="0" err="1" smtClean="0"/>
              <a:t>asiaticus</a:t>
            </a:r>
            <a:endParaRPr lang="en-US" dirty="0"/>
          </a:p>
        </p:txBody>
      </p:sp>
      <p:sp>
        <p:nvSpPr>
          <p:cNvPr id="51203" name="Content Placeholder 2"/>
          <p:cNvSpPr>
            <a:spLocks noGrp="1"/>
          </p:cNvSpPr>
          <p:nvPr>
            <p:ph idx="1"/>
          </p:nvPr>
        </p:nvSpPr>
        <p:spPr/>
        <p:txBody>
          <a:bodyPr/>
          <a:lstStyle/>
          <a:p>
            <a:r>
              <a:rPr lang="en-US" i="1" smtClean="0"/>
              <a:t>“Homeowners in Residential Areas - </a:t>
            </a:r>
            <a:r>
              <a:rPr lang="en-US" smtClean="0"/>
              <a:t>While the planting of certified citrus in a citrus greening quarantine area is allowed, the movement of citrus plant material outside of the quarantine area is prohibited.” </a:t>
            </a:r>
          </a:p>
          <a:p>
            <a:r>
              <a:rPr lang="en-US" smtClean="0"/>
              <a:t>Source:  FDACS-DPI Website, http://www.doacs.state.fl.us/pi/chrp/greening/cgmaps.html</a:t>
            </a:r>
          </a:p>
          <a:p>
            <a:pPr>
              <a:buFont typeface="Wingdings 2" pitchFamily="18" charset="2"/>
              <a:buNone/>
            </a:pPr>
            <a:r>
              <a:rPr lang="en-US" smtClean="0"/>
              <a:t>August 28, 2009</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normAutofit fontScale="90000"/>
          </a:bodyPr>
          <a:lstStyle/>
          <a:p>
            <a:pPr algn="ctr">
              <a:defRPr/>
            </a:pPr>
            <a:r>
              <a:rPr lang="en-US" dirty="0" smtClean="0"/>
              <a:t>Cherry Vinegar Fly, </a:t>
            </a:r>
            <a:br>
              <a:rPr lang="en-US" dirty="0" smtClean="0"/>
            </a:br>
            <a:r>
              <a:rPr lang="en-US" i="1" dirty="0" smtClean="0"/>
              <a:t>Drosophila </a:t>
            </a:r>
            <a:r>
              <a:rPr lang="en-US" i="1" dirty="0" err="1" smtClean="0"/>
              <a:t>suzukii</a:t>
            </a:r>
            <a:endParaRPr lang="en-US" dirty="0"/>
          </a:p>
        </p:txBody>
      </p:sp>
      <p:pic>
        <p:nvPicPr>
          <p:cNvPr id="52227" name="Content Placeholder 6" descr="drosophila_fig_3.jpg"/>
          <p:cNvPicPr>
            <a:picLocks noGrp="1" noChangeAspect="1"/>
          </p:cNvPicPr>
          <p:nvPr>
            <p:ph idx="1"/>
          </p:nvPr>
        </p:nvPicPr>
        <p:blipFill>
          <a:blip r:embed="rId4" cstate="print"/>
          <a:srcRect/>
          <a:stretch>
            <a:fillRect/>
          </a:stretch>
        </p:blipFill>
        <p:spPr>
          <a:xfrm>
            <a:off x="2152650" y="1828800"/>
            <a:ext cx="4838700" cy="3636963"/>
          </a:xfrm>
        </p:spPr>
      </p:pic>
      <p:sp>
        <p:nvSpPr>
          <p:cNvPr id="52228" name="TextBox 7"/>
          <p:cNvSpPr txBox="1">
            <a:spLocks noChangeArrowheads="1"/>
          </p:cNvSpPr>
          <p:nvPr/>
        </p:nvSpPr>
        <p:spPr bwMode="auto">
          <a:xfrm>
            <a:off x="838200" y="5791200"/>
            <a:ext cx="7902575" cy="646113"/>
          </a:xfrm>
          <a:prstGeom prst="rect">
            <a:avLst/>
          </a:prstGeom>
          <a:noFill/>
          <a:ln w="9525">
            <a:noFill/>
            <a:miter lim="800000"/>
            <a:headEnd/>
            <a:tailEnd/>
          </a:ln>
        </p:spPr>
        <p:txBody>
          <a:bodyPr wrap="none">
            <a:spAutoFit/>
          </a:bodyPr>
          <a:lstStyle/>
          <a:p>
            <a:r>
              <a:rPr lang="en-US"/>
              <a:t>Photography credit: University of California Cooperative Extension, Mariposa County</a:t>
            </a:r>
          </a:p>
          <a:p>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normAutofit fontScale="90000"/>
          </a:bodyPr>
          <a:lstStyle/>
          <a:p>
            <a:pPr algn="ctr">
              <a:defRPr/>
            </a:pPr>
            <a:r>
              <a:rPr lang="en-US" dirty="0" smtClean="0">
                <a:solidFill>
                  <a:schemeClr val="tx2">
                    <a:tint val="100000"/>
                    <a:shade val="90000"/>
                    <a:satMod val="250000"/>
                    <a:alpha val="100000"/>
                  </a:schemeClr>
                </a:solidFill>
              </a:rPr>
              <a:t>Cherry Vinegar Fly or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Spotted-Wing Drosophila</a:t>
            </a:r>
            <a:endParaRPr lang="en-US" dirty="0"/>
          </a:p>
        </p:txBody>
      </p:sp>
      <p:pic>
        <p:nvPicPr>
          <p:cNvPr id="55299" name="Content Placeholder 6" descr="drosophila_fig_1.jpg"/>
          <p:cNvPicPr>
            <a:picLocks noGrp="1" noChangeAspect="1"/>
          </p:cNvPicPr>
          <p:nvPr>
            <p:ph idx="1"/>
          </p:nvPr>
        </p:nvPicPr>
        <p:blipFill>
          <a:blip r:embed="rId4" cstate="print"/>
          <a:srcRect/>
          <a:stretch>
            <a:fillRect/>
          </a:stretch>
        </p:blipFill>
        <p:spPr>
          <a:xfrm>
            <a:off x="685800" y="1676400"/>
            <a:ext cx="2992438" cy="3352800"/>
          </a:xfrm>
        </p:spPr>
      </p:pic>
      <p:sp>
        <p:nvSpPr>
          <p:cNvPr id="55300" name="TextBox 7"/>
          <p:cNvSpPr txBox="1">
            <a:spLocks noChangeArrowheads="1"/>
          </p:cNvSpPr>
          <p:nvPr/>
        </p:nvSpPr>
        <p:spPr bwMode="auto">
          <a:xfrm>
            <a:off x="609600" y="5105400"/>
            <a:ext cx="3200400" cy="1477963"/>
          </a:xfrm>
          <a:prstGeom prst="rect">
            <a:avLst/>
          </a:prstGeom>
          <a:noFill/>
          <a:ln w="9525">
            <a:noFill/>
            <a:miter lim="800000"/>
            <a:headEnd/>
            <a:tailEnd/>
          </a:ln>
        </p:spPr>
        <p:txBody>
          <a:bodyPr>
            <a:spAutoFit/>
          </a:bodyPr>
          <a:lstStyle/>
          <a:p>
            <a:r>
              <a:rPr lang="en-US"/>
              <a:t>Photography Credit: G. Arakelian, Los Angeles County Agricultural Commissioner/Weights &amp; Measures Department</a:t>
            </a:r>
          </a:p>
        </p:txBody>
      </p:sp>
      <p:pic>
        <p:nvPicPr>
          <p:cNvPr id="55301" name="Picture 2"/>
          <p:cNvPicPr>
            <a:picLocks noChangeAspect="1" noChangeArrowheads="1"/>
          </p:cNvPicPr>
          <p:nvPr/>
        </p:nvPicPr>
        <p:blipFill>
          <a:blip r:embed="rId5" cstate="print"/>
          <a:srcRect/>
          <a:stretch>
            <a:fillRect/>
          </a:stretch>
        </p:blipFill>
        <p:spPr bwMode="auto">
          <a:xfrm>
            <a:off x="5181600" y="1676400"/>
            <a:ext cx="2670175" cy="3355975"/>
          </a:xfrm>
          <a:prstGeom prst="rect">
            <a:avLst/>
          </a:prstGeom>
          <a:noFill/>
          <a:ln w="9525">
            <a:noFill/>
            <a:miter lim="800000"/>
            <a:headEnd/>
            <a:tailEnd/>
          </a:ln>
        </p:spPr>
      </p:pic>
      <p:sp>
        <p:nvSpPr>
          <p:cNvPr id="55302" name="TextBox 9"/>
          <p:cNvSpPr txBox="1">
            <a:spLocks noChangeArrowheads="1"/>
          </p:cNvSpPr>
          <p:nvPr/>
        </p:nvSpPr>
        <p:spPr bwMode="auto">
          <a:xfrm>
            <a:off x="4876800" y="5257800"/>
            <a:ext cx="3962400" cy="1200150"/>
          </a:xfrm>
          <a:prstGeom prst="rect">
            <a:avLst/>
          </a:prstGeom>
          <a:noFill/>
          <a:ln w="9525">
            <a:noFill/>
            <a:miter lim="800000"/>
            <a:headEnd/>
            <a:tailEnd/>
          </a:ln>
        </p:spPr>
        <p:txBody>
          <a:bodyPr>
            <a:spAutoFit/>
          </a:bodyPr>
          <a:lstStyle/>
          <a:p>
            <a:r>
              <a:rPr lang="en-US"/>
              <a:t>Image at:  http://www.pestalert.org/newsAlertDocs/Drosophila%20suzukii%20Bolda%209July09.pdf</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53536"/>
            <a:ext cx="8229600" cy="1143000"/>
          </a:xfrm>
        </p:spPr>
        <p:txBody>
          <a:bodyPr>
            <a:normAutofit fontScale="90000"/>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Cherry Vinegar Fly or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Spotted-Wing Drosophila</a:t>
            </a:r>
            <a:endParaRPr lang="en-US" dirty="0">
              <a:solidFill>
                <a:schemeClr val="tx2">
                  <a:tint val="100000"/>
                  <a:shade val="90000"/>
                  <a:satMod val="250000"/>
                  <a:alpha val="100000"/>
                </a:schemeClr>
              </a:solidFill>
            </a:endParaRPr>
          </a:p>
        </p:txBody>
      </p:sp>
      <p:sp>
        <p:nvSpPr>
          <p:cNvPr id="53251" name="Content Placeholder 2"/>
          <p:cNvSpPr>
            <a:spLocks noGrp="1"/>
          </p:cNvSpPr>
          <p:nvPr>
            <p:ph sz="half" idx="1"/>
          </p:nvPr>
        </p:nvSpPr>
        <p:spPr>
          <a:xfrm>
            <a:off x="457200" y="1646238"/>
            <a:ext cx="4038600" cy="4525962"/>
          </a:xfrm>
        </p:spPr>
        <p:txBody>
          <a:bodyPr/>
          <a:lstStyle/>
          <a:p>
            <a:pPr eaLnBrk="1" hangingPunct="1"/>
            <a:r>
              <a:rPr lang="en-US" smtClean="0"/>
              <a:t>Arrived in California in 2008</a:t>
            </a:r>
          </a:p>
          <a:p>
            <a:pPr eaLnBrk="1" hangingPunct="1"/>
            <a:r>
              <a:rPr lang="en-US" smtClean="0"/>
              <a:t>Lays in pre-harvest fruit</a:t>
            </a:r>
          </a:p>
          <a:p>
            <a:pPr eaLnBrk="1" hangingPunct="1"/>
            <a:r>
              <a:rPr lang="en-US" smtClean="0"/>
              <a:t>A potential threat to Florida’s strawberries, blueberries, and other fruit-based commodities.</a:t>
            </a:r>
          </a:p>
        </p:txBody>
      </p:sp>
      <p:pic>
        <p:nvPicPr>
          <p:cNvPr id="8" name="Content Placeholder 7" descr="67863 Cherry Fly Merced County 4.jpg"/>
          <p:cNvPicPr>
            <a:picLocks noGrp="1" noChangeAspect="1"/>
          </p:cNvPicPr>
          <p:nvPr>
            <p:ph sz="half" idx="2"/>
          </p:nvPr>
        </p:nvPicPr>
        <p:blipFill>
          <a:blip r:embed="rId4" cstate="print"/>
          <a:stretch>
            <a:fillRect/>
          </a:stretch>
        </p:blipFill>
        <p:spPr>
          <a:xfrm>
            <a:off x="4648200" y="2395538"/>
            <a:ext cx="4038600" cy="3028950"/>
          </a:xfrm>
          <a:ln>
            <a:solidFill>
              <a:schemeClr val="accent1">
                <a:shade val="50000"/>
              </a:schemeClr>
            </a:solidFill>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53536"/>
            <a:ext cx="8229600" cy="1143000"/>
          </a:xfrm>
        </p:spPr>
        <p:txBody>
          <a:bodyPr>
            <a:normAutofit fontScale="90000"/>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Cherry Vinegar Fly or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Spotted-Wing Drosophila</a:t>
            </a:r>
            <a:endParaRPr lang="en-US" dirty="0">
              <a:solidFill>
                <a:schemeClr val="tx2">
                  <a:tint val="100000"/>
                  <a:shade val="90000"/>
                  <a:satMod val="250000"/>
                  <a:alpha val="100000"/>
                </a:schemeClr>
              </a:solidFill>
            </a:endParaRPr>
          </a:p>
        </p:txBody>
      </p:sp>
      <p:sp>
        <p:nvSpPr>
          <p:cNvPr id="54275" name="Content Placeholder 2"/>
          <p:cNvSpPr>
            <a:spLocks noGrp="1"/>
          </p:cNvSpPr>
          <p:nvPr>
            <p:ph sz="half" idx="1"/>
          </p:nvPr>
        </p:nvSpPr>
        <p:spPr>
          <a:xfrm>
            <a:off x="457200" y="1646238"/>
            <a:ext cx="4038600" cy="4525962"/>
          </a:xfrm>
        </p:spPr>
        <p:txBody>
          <a:bodyPr/>
          <a:lstStyle/>
          <a:p>
            <a:pPr eaLnBrk="1" hangingPunct="1"/>
            <a:r>
              <a:rPr lang="en-US" smtClean="0"/>
              <a:t>If you find maggots in fruit arriving from California, report and submit sample.</a:t>
            </a:r>
          </a:p>
          <a:p>
            <a:pPr eaLnBrk="1" hangingPunct="1"/>
            <a:r>
              <a:rPr lang="en-US" smtClean="0"/>
              <a:t>Do not discard of remaining fruit in your yard.</a:t>
            </a:r>
          </a:p>
          <a:p>
            <a:pPr eaLnBrk="1" hangingPunct="1"/>
            <a:r>
              <a:rPr lang="en-US" smtClean="0"/>
              <a:t>Double-bag and dispose in your household trash can.</a:t>
            </a:r>
          </a:p>
        </p:txBody>
      </p:sp>
      <p:pic>
        <p:nvPicPr>
          <p:cNvPr id="6" name="Content Placeholder 5" descr="67862Cherry fly 3 Merced County.jpg"/>
          <p:cNvPicPr>
            <a:picLocks noGrp="1" noChangeAspect="1"/>
          </p:cNvPicPr>
          <p:nvPr>
            <p:ph sz="half" idx="2"/>
          </p:nvPr>
        </p:nvPicPr>
        <p:blipFill>
          <a:blip r:embed="rId4" cstate="print"/>
          <a:stretch>
            <a:fillRect/>
          </a:stretch>
        </p:blipFill>
        <p:spPr>
          <a:xfrm>
            <a:off x="4648200" y="2395538"/>
            <a:ext cx="4038600" cy="3028950"/>
          </a:xfrm>
          <a:ln>
            <a:solidFill>
              <a:schemeClr val="accent1">
                <a:shade val="50000"/>
              </a:schemeClr>
            </a:solidFill>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normAutofit fontScale="90000"/>
          </a:bodyPr>
          <a:lstStyle/>
          <a:p>
            <a:pPr algn="ctr"/>
            <a:r>
              <a:rPr lang="en-US" dirty="0" smtClean="0">
                <a:solidFill>
                  <a:schemeClr val="tx2">
                    <a:tint val="100000"/>
                    <a:shade val="90000"/>
                    <a:satMod val="250000"/>
                    <a:alpha val="100000"/>
                  </a:schemeClr>
                </a:solidFill>
              </a:rPr>
              <a:t>Cherry Vinegar Fly or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Spotted-Wing Drosophila</a:t>
            </a:r>
            <a:endParaRPr lang="en-US"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2823521" y="1646238"/>
            <a:ext cx="3496958" cy="45259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Curry in California?</a:t>
            </a:r>
            <a:endParaRPr lang="en-US" dirty="0"/>
          </a:p>
        </p:txBody>
      </p:sp>
      <p:pic>
        <p:nvPicPr>
          <p:cNvPr id="56323" name="Content Placeholder 3" descr="Karnatakadishes.jpg"/>
          <p:cNvPicPr>
            <a:picLocks noGrp="1" noChangeAspect="1"/>
          </p:cNvPicPr>
          <p:nvPr>
            <p:ph idx="1"/>
          </p:nvPr>
        </p:nvPicPr>
        <p:blipFill>
          <a:blip r:embed="rId4" cstate="print"/>
          <a:srcRect/>
          <a:stretch>
            <a:fillRect/>
          </a:stretch>
        </p:blipFill>
        <p:spPr>
          <a:xfrm>
            <a:off x="2371725" y="1646238"/>
            <a:ext cx="4400550" cy="4525962"/>
          </a:xfrm>
        </p:spPr>
      </p:pic>
      <p:sp>
        <p:nvSpPr>
          <p:cNvPr id="56324" name="TextBox 4"/>
          <p:cNvSpPr txBox="1">
            <a:spLocks noChangeArrowheads="1"/>
          </p:cNvSpPr>
          <p:nvPr/>
        </p:nvSpPr>
        <p:spPr bwMode="auto">
          <a:xfrm>
            <a:off x="338138" y="6248400"/>
            <a:ext cx="8467725" cy="369888"/>
          </a:xfrm>
          <a:prstGeom prst="rect">
            <a:avLst/>
          </a:prstGeom>
          <a:noFill/>
          <a:ln w="9525">
            <a:noFill/>
            <a:miter lim="800000"/>
            <a:headEnd/>
            <a:tailEnd/>
          </a:ln>
        </p:spPr>
        <p:txBody>
          <a:bodyPr wrap="none">
            <a:spAutoFit/>
          </a:bodyPr>
          <a:lstStyle/>
          <a:p>
            <a:r>
              <a:rPr lang="en-US"/>
              <a:t>Photo Credit:  Charles Haynes http://www.flickr.com/photos/haynes/2200901457/sizes/l/</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Objectives</a:t>
            </a:r>
            <a:endParaRPr lang="en-US" dirty="0"/>
          </a:p>
        </p:txBody>
      </p:sp>
      <p:sp>
        <p:nvSpPr>
          <p:cNvPr id="22531" name="Content Placeholder 3"/>
          <p:cNvSpPr>
            <a:spLocks noGrp="1"/>
          </p:cNvSpPr>
          <p:nvPr>
            <p:ph idx="1"/>
          </p:nvPr>
        </p:nvSpPr>
        <p:spPr/>
        <p:txBody>
          <a:bodyPr/>
          <a:lstStyle/>
          <a:p>
            <a:pPr>
              <a:lnSpc>
                <a:spcPct val="150000"/>
              </a:lnSpc>
            </a:pPr>
            <a:r>
              <a:rPr lang="en-US" dirty="0" smtClean="0"/>
              <a:t>Examine Case Study Examples</a:t>
            </a:r>
          </a:p>
          <a:p>
            <a:pPr>
              <a:lnSpc>
                <a:spcPct val="150000"/>
              </a:lnSpc>
            </a:pPr>
            <a:r>
              <a:rPr lang="en-US" dirty="0" smtClean="0"/>
              <a:t>Consider Invasive Species Pathways-Accidental v/s Purposeful Introduction</a:t>
            </a:r>
          </a:p>
          <a:p>
            <a:pPr>
              <a:lnSpc>
                <a:spcPct val="150000"/>
              </a:lnSpc>
            </a:pPr>
            <a:r>
              <a:rPr lang="en-US" dirty="0" err="1" smtClean="0"/>
              <a:t>Biosecurity</a:t>
            </a:r>
            <a:r>
              <a:rPr lang="en-US" dirty="0" smtClean="0"/>
              <a:t> Threat Potential?</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Curry in California?</a:t>
            </a:r>
            <a:endParaRPr lang="en-US" dirty="0"/>
          </a:p>
        </p:txBody>
      </p:sp>
      <p:pic>
        <p:nvPicPr>
          <p:cNvPr id="57347" name="Content Placeholder 3" descr="Curry_Leaves.jpg"/>
          <p:cNvPicPr>
            <a:picLocks noGrp="1" noChangeAspect="1"/>
          </p:cNvPicPr>
          <p:nvPr>
            <p:ph sz="half" idx="1"/>
          </p:nvPr>
        </p:nvPicPr>
        <p:blipFill>
          <a:blip r:embed="rId4" cstate="print"/>
          <a:srcRect/>
          <a:stretch>
            <a:fillRect/>
          </a:stretch>
        </p:blipFill>
        <p:spPr>
          <a:xfrm>
            <a:off x="571500" y="2481263"/>
            <a:ext cx="3810000" cy="2857500"/>
          </a:xfrm>
        </p:spPr>
      </p:pic>
      <p:sp>
        <p:nvSpPr>
          <p:cNvPr id="57348" name="Content Placeholder 5"/>
          <p:cNvSpPr>
            <a:spLocks noGrp="1"/>
          </p:cNvSpPr>
          <p:nvPr>
            <p:ph sz="half" idx="2"/>
          </p:nvPr>
        </p:nvSpPr>
        <p:spPr>
          <a:xfrm>
            <a:off x="4648200" y="1646238"/>
            <a:ext cx="4267200" cy="4449762"/>
          </a:xfrm>
        </p:spPr>
        <p:txBody>
          <a:bodyPr/>
          <a:lstStyle/>
          <a:p>
            <a:r>
              <a:rPr lang="en-US" smtClean="0"/>
              <a:t>July 2009</a:t>
            </a:r>
          </a:p>
          <a:p>
            <a:r>
              <a:rPr lang="en-US" smtClean="0"/>
              <a:t>Trained Dog Detects curry leaves in FEDEX package shipped from India.</a:t>
            </a:r>
          </a:p>
          <a:p>
            <a:r>
              <a:rPr lang="en-US" smtClean="0"/>
              <a:t>Asian Citrus Psyllids were present.</a:t>
            </a:r>
          </a:p>
          <a:p>
            <a:r>
              <a:rPr lang="en-US" smtClean="0"/>
              <a:t>Later determined to be Citrus Greening (+)</a:t>
            </a:r>
          </a:p>
        </p:txBody>
      </p:sp>
      <p:sp>
        <p:nvSpPr>
          <p:cNvPr id="57349" name="TextBox 4"/>
          <p:cNvSpPr txBox="1">
            <a:spLocks noChangeArrowheads="1"/>
          </p:cNvSpPr>
          <p:nvPr/>
        </p:nvSpPr>
        <p:spPr bwMode="auto">
          <a:xfrm>
            <a:off x="511175" y="6172200"/>
            <a:ext cx="8121650" cy="369888"/>
          </a:xfrm>
          <a:prstGeom prst="rect">
            <a:avLst/>
          </a:prstGeom>
          <a:noFill/>
          <a:ln w="9525">
            <a:noFill/>
            <a:miter lim="800000"/>
            <a:headEnd/>
            <a:tailEnd/>
          </a:ln>
        </p:spPr>
        <p:txBody>
          <a:bodyPr wrap="none">
            <a:spAutoFit/>
          </a:bodyPr>
          <a:lstStyle/>
          <a:p>
            <a:r>
              <a:rPr lang="en-US"/>
              <a:t>Image Available at:  http://www.paajaka.com/2007/04/curry-leaves-kudhi-menusu.html</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pPr algn="ctr">
              <a:defRPr/>
            </a:pPr>
            <a:r>
              <a:rPr lang="en-US" dirty="0" smtClean="0"/>
              <a:t>Dogs in Action!</a:t>
            </a:r>
            <a:endParaRPr lang="en-US" dirty="0"/>
          </a:p>
        </p:txBody>
      </p:sp>
      <p:pic>
        <p:nvPicPr>
          <p:cNvPr id="58371" name="Content Placeholder 3" descr="Tassie_SacSniffDog.png"/>
          <p:cNvPicPr>
            <a:picLocks noGrp="1" noChangeAspect="1"/>
          </p:cNvPicPr>
          <p:nvPr>
            <p:ph sz="half" idx="1"/>
          </p:nvPr>
        </p:nvPicPr>
        <p:blipFill>
          <a:blip r:embed="rId4" cstate="print"/>
          <a:srcRect/>
          <a:stretch>
            <a:fillRect/>
          </a:stretch>
        </p:blipFill>
        <p:spPr>
          <a:xfrm>
            <a:off x="1009650" y="2655888"/>
            <a:ext cx="2933700" cy="2505075"/>
          </a:xfrm>
        </p:spPr>
      </p:pic>
      <p:sp>
        <p:nvSpPr>
          <p:cNvPr id="58372" name="Content Placeholder 5"/>
          <p:cNvSpPr>
            <a:spLocks noGrp="1"/>
          </p:cNvSpPr>
          <p:nvPr>
            <p:ph sz="half" idx="2"/>
          </p:nvPr>
        </p:nvSpPr>
        <p:spPr>
          <a:xfrm>
            <a:off x="4648200" y="1646238"/>
            <a:ext cx="4038600" cy="4525962"/>
          </a:xfrm>
        </p:spPr>
        <p:txBody>
          <a:bodyPr/>
          <a:lstStyle/>
          <a:p>
            <a:r>
              <a:rPr lang="en-US" dirty="0" smtClean="0"/>
              <a:t>Sacramento County sniff dog finds 100 Asian Citrus </a:t>
            </a:r>
            <a:r>
              <a:rPr lang="en-US" dirty="0" err="1" smtClean="0"/>
              <a:t>Psyllids</a:t>
            </a:r>
            <a:r>
              <a:rPr lang="en-US" dirty="0" smtClean="0"/>
              <a:t> this week!</a:t>
            </a:r>
          </a:p>
          <a:p>
            <a:r>
              <a:rPr lang="en-US" dirty="0" smtClean="0"/>
              <a:t>August 27, 2009</a:t>
            </a:r>
          </a:p>
          <a:p>
            <a:r>
              <a:rPr lang="en-US" dirty="0" smtClean="0"/>
              <a:t>http://yubanet.com/california/Sniff-Dog-Finds-Asian-Citrus-Psyllids-at-Sacramento-Package-Facility.php  </a:t>
            </a:r>
          </a:p>
        </p:txBody>
      </p:sp>
      <p:sp>
        <p:nvSpPr>
          <p:cNvPr id="6" name="TextBox 5"/>
          <p:cNvSpPr txBox="1"/>
          <p:nvPr/>
        </p:nvSpPr>
        <p:spPr>
          <a:xfrm>
            <a:off x="152400" y="6400800"/>
            <a:ext cx="8307723" cy="646331"/>
          </a:xfrm>
          <a:prstGeom prst="rect">
            <a:avLst/>
          </a:prstGeom>
          <a:noFill/>
        </p:spPr>
        <p:txBody>
          <a:bodyPr wrap="none" rtlCol="0">
            <a:spAutoFit/>
          </a:bodyPr>
          <a:lstStyle/>
          <a:p>
            <a:r>
              <a:rPr lang="en-US" dirty="0" smtClean="0"/>
              <a:t>Beagle Makes News-</a:t>
            </a:r>
            <a:r>
              <a:rPr lang="en-US" u="sng" dirty="0" smtClean="0"/>
              <a:t>http://www.youtube.com/watch?v=Tw-XaO0oT9o&amp;feature=related</a:t>
            </a:r>
            <a:r>
              <a:rPr lang="en-US" dirty="0" smtClean="0"/>
              <a:t> </a:t>
            </a:r>
          </a:p>
          <a:p>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defRPr/>
            </a:pPr>
            <a:r>
              <a:rPr lang="en-US" dirty="0" smtClean="0"/>
              <a:t>Regulating Meat and Meat Product Importation</a:t>
            </a:r>
            <a:endParaRPr lang="en-US" dirty="0"/>
          </a:p>
        </p:txBody>
      </p:sp>
      <p:sp>
        <p:nvSpPr>
          <p:cNvPr id="8" name="TextBox 7"/>
          <p:cNvSpPr txBox="1"/>
          <p:nvPr/>
        </p:nvSpPr>
        <p:spPr>
          <a:xfrm>
            <a:off x="1295400" y="6096000"/>
            <a:ext cx="6392519" cy="646331"/>
          </a:xfrm>
          <a:prstGeom prst="rect">
            <a:avLst/>
          </a:prstGeom>
          <a:noFill/>
        </p:spPr>
        <p:txBody>
          <a:bodyPr wrap="none" rtlCol="0">
            <a:spAutoFit/>
          </a:bodyPr>
          <a:lstStyle/>
          <a:p>
            <a:r>
              <a:rPr lang="en-US" dirty="0" smtClean="0"/>
              <a:t>http://www.aphis.usda.gov/import_export/animals/animal_import/</a:t>
            </a:r>
          </a:p>
          <a:p>
            <a:r>
              <a:rPr lang="en-US" dirty="0" smtClean="0"/>
              <a:t>animal_imports_fmd.shtml</a:t>
            </a:r>
            <a:endParaRPr lang="en-US"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2833124" y="1524000"/>
            <a:ext cx="3477751" cy="45259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normAutofit fontScale="90000"/>
          </a:bodyPr>
          <a:lstStyle/>
          <a:p>
            <a:pPr algn="ctr">
              <a:defRPr/>
            </a:pPr>
            <a:r>
              <a:rPr lang="en-US" dirty="0" smtClean="0"/>
              <a:t>Foot and Mouth Disease (FMD)</a:t>
            </a:r>
            <a:endParaRPr lang="en-US" dirty="0"/>
          </a:p>
        </p:txBody>
      </p:sp>
      <p:pic>
        <p:nvPicPr>
          <p:cNvPr id="59395" name="Content Placeholder 6" descr="cattle1.jpg"/>
          <p:cNvPicPr>
            <a:picLocks noGrp="1" noChangeAspect="1"/>
          </p:cNvPicPr>
          <p:nvPr>
            <p:ph idx="1"/>
          </p:nvPr>
        </p:nvPicPr>
        <p:blipFill>
          <a:blip r:embed="rId4" cstate="print"/>
          <a:srcRect/>
          <a:stretch>
            <a:fillRect/>
          </a:stretch>
        </p:blipFill>
        <p:spPr>
          <a:xfrm>
            <a:off x="1401763" y="1676400"/>
            <a:ext cx="6340475" cy="3754438"/>
          </a:xfrm>
        </p:spPr>
      </p:pic>
      <p:sp>
        <p:nvSpPr>
          <p:cNvPr id="59396" name="TextBox 7"/>
          <p:cNvSpPr txBox="1">
            <a:spLocks noChangeArrowheads="1"/>
          </p:cNvSpPr>
          <p:nvPr/>
        </p:nvSpPr>
        <p:spPr bwMode="auto">
          <a:xfrm>
            <a:off x="685800" y="5562600"/>
            <a:ext cx="8215313" cy="923925"/>
          </a:xfrm>
          <a:prstGeom prst="rect">
            <a:avLst/>
          </a:prstGeom>
          <a:noFill/>
          <a:ln w="9525">
            <a:noFill/>
            <a:miter lim="800000"/>
            <a:headEnd/>
            <a:tailEnd/>
          </a:ln>
        </p:spPr>
        <p:txBody>
          <a:bodyPr wrap="none">
            <a:spAutoFit/>
          </a:bodyPr>
          <a:lstStyle/>
          <a:p>
            <a:r>
              <a:rPr lang="en-US" dirty="0"/>
              <a:t>Two day old ruptured vesicle (blister) on tongue, lower gum and lower lip of a steer</a:t>
            </a:r>
          </a:p>
          <a:p>
            <a:r>
              <a:rPr lang="en-US" dirty="0"/>
              <a:t>Photo Credit:  Australia Department of Agriculture, Fisheries, and Forestry </a:t>
            </a:r>
          </a:p>
          <a:p>
            <a:r>
              <a:rPr lang="en-US">
                <a:hlinkClick r:id="rId5"/>
              </a:rPr>
              <a:t>http://</a:t>
            </a:r>
            <a:r>
              <a:rPr lang="en-US" smtClean="0">
                <a:hlinkClick r:id="rId5"/>
              </a:rPr>
              <a:t>www.daff.gov.au/animal-plant-health/pests-diseases-weeds/animal/fmd/pic-cattle</a:t>
            </a:r>
            <a:r>
              <a:rPr lang="en-US" smtClean="0"/>
              <a:t> </a:t>
            </a:r>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defRPr/>
            </a:pPr>
            <a:r>
              <a:rPr lang="en-US" dirty="0" smtClean="0"/>
              <a:t>Foot and Mouth Disease (FMD)</a:t>
            </a:r>
            <a:endParaRPr lang="en-US" dirty="0"/>
          </a:p>
        </p:txBody>
      </p:sp>
      <p:sp>
        <p:nvSpPr>
          <p:cNvPr id="60419" name="Content Placeholder 2"/>
          <p:cNvSpPr>
            <a:spLocks noGrp="1"/>
          </p:cNvSpPr>
          <p:nvPr>
            <p:ph sz="half" idx="1"/>
          </p:nvPr>
        </p:nvSpPr>
        <p:spPr>
          <a:xfrm>
            <a:off x="457200" y="1646238"/>
            <a:ext cx="4038600" cy="4525962"/>
          </a:xfrm>
        </p:spPr>
        <p:txBody>
          <a:bodyPr/>
          <a:lstStyle/>
          <a:p>
            <a:r>
              <a:rPr lang="en-US" smtClean="0"/>
              <a:t>FMD considered the “the most dangerous foreign disease that might be introduced accidentally…or as a terrorist threat”.</a:t>
            </a:r>
          </a:p>
          <a:p>
            <a:r>
              <a:rPr lang="en-US" smtClean="0"/>
              <a:t>Breeze (2004)</a:t>
            </a:r>
          </a:p>
        </p:txBody>
      </p:sp>
      <p:pic>
        <p:nvPicPr>
          <p:cNvPr id="60420" name="Content Placeholder 4" descr="cattle3.jpg"/>
          <p:cNvPicPr>
            <a:picLocks noGrp="1" noChangeAspect="1"/>
          </p:cNvPicPr>
          <p:nvPr>
            <p:ph sz="half" idx="2"/>
          </p:nvPr>
        </p:nvPicPr>
        <p:blipFill>
          <a:blip r:embed="rId4" cstate="print"/>
          <a:srcRect/>
          <a:stretch>
            <a:fillRect/>
          </a:stretch>
        </p:blipFill>
        <p:spPr>
          <a:xfrm>
            <a:off x="4778375" y="2032000"/>
            <a:ext cx="3778250" cy="3754438"/>
          </a:xfrm>
        </p:spPr>
      </p:pic>
      <p:sp>
        <p:nvSpPr>
          <p:cNvPr id="60421" name="TextBox 5"/>
          <p:cNvSpPr txBox="1">
            <a:spLocks noChangeArrowheads="1"/>
          </p:cNvSpPr>
          <p:nvPr/>
        </p:nvSpPr>
        <p:spPr bwMode="auto">
          <a:xfrm flipH="1">
            <a:off x="1036638" y="6172200"/>
            <a:ext cx="6659562" cy="369888"/>
          </a:xfrm>
          <a:prstGeom prst="rect">
            <a:avLst/>
          </a:prstGeom>
          <a:noFill/>
          <a:ln w="9525">
            <a:noFill/>
            <a:miter lim="800000"/>
            <a:headEnd/>
            <a:tailEnd/>
          </a:ln>
        </p:spPr>
        <p:txBody>
          <a:bodyPr>
            <a:spAutoFit/>
          </a:bodyPr>
          <a:lstStyle/>
          <a:p>
            <a:endParaRPr lang="en-US"/>
          </a:p>
        </p:txBody>
      </p:sp>
      <p:sp>
        <p:nvSpPr>
          <p:cNvPr id="60422" name="TextBox 6"/>
          <p:cNvSpPr txBox="1">
            <a:spLocks noChangeArrowheads="1"/>
          </p:cNvSpPr>
          <p:nvPr/>
        </p:nvSpPr>
        <p:spPr bwMode="auto">
          <a:xfrm>
            <a:off x="465138" y="5943600"/>
            <a:ext cx="8213725" cy="646113"/>
          </a:xfrm>
          <a:prstGeom prst="rect">
            <a:avLst/>
          </a:prstGeom>
          <a:noFill/>
          <a:ln w="9525">
            <a:noFill/>
            <a:miter lim="800000"/>
            <a:headEnd/>
            <a:tailEnd/>
          </a:ln>
        </p:spPr>
        <p:txBody>
          <a:bodyPr wrap="none">
            <a:spAutoFit/>
          </a:bodyPr>
          <a:lstStyle/>
          <a:p>
            <a:r>
              <a:rPr lang="en-US"/>
              <a:t>Photo Credit:  Australia Department of Agriculture, Fisheries, and Forestry </a:t>
            </a:r>
          </a:p>
          <a:p>
            <a:r>
              <a:rPr lang="en-US"/>
              <a:t>http://www.daff.gov.au/animal-plant-health/pests-diseases-weeds/animal/fmd/pic-cattle</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normAutofit fontScale="90000"/>
          </a:bodyPr>
          <a:lstStyle/>
          <a:p>
            <a:pPr algn="ctr">
              <a:defRPr/>
            </a:pPr>
            <a:r>
              <a:rPr lang="en-US" dirty="0" smtClean="0"/>
              <a:t>Foot and Mouth Disease (FMD)</a:t>
            </a:r>
            <a:endParaRPr lang="en-US" dirty="0"/>
          </a:p>
        </p:txBody>
      </p:sp>
      <p:sp>
        <p:nvSpPr>
          <p:cNvPr id="61443" name="Content Placeholder 5"/>
          <p:cNvSpPr>
            <a:spLocks noGrp="1"/>
          </p:cNvSpPr>
          <p:nvPr>
            <p:ph idx="1"/>
          </p:nvPr>
        </p:nvSpPr>
        <p:spPr/>
        <p:txBody>
          <a:bodyPr/>
          <a:lstStyle/>
          <a:p>
            <a:r>
              <a:rPr lang="en-US" smtClean="0"/>
              <a:t>7 types of FMD virus and 70 subtypes</a:t>
            </a:r>
          </a:p>
          <a:p>
            <a:r>
              <a:rPr lang="en-US" smtClean="0"/>
              <a:t>Easily spread, including several miles by air</a:t>
            </a:r>
          </a:p>
          <a:p>
            <a:r>
              <a:rPr lang="en-US" smtClean="0"/>
              <a:t>~20 times more infectious than smallpox</a:t>
            </a:r>
          </a:p>
          <a:p>
            <a:r>
              <a:rPr lang="en-US" smtClean="0"/>
              <a:t>Restrictions on carrying meat, cheese, and other meat-related products from infested regions of the world.</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p:txBody>
          <a:bodyPr/>
          <a:lstStyle/>
          <a:p>
            <a:pPr algn="ctr">
              <a:defRPr/>
            </a:pPr>
            <a:r>
              <a:rPr lang="en-US" dirty="0" smtClean="0"/>
              <a:t>References</a:t>
            </a:r>
            <a:endParaRPr lang="en-US" dirty="0"/>
          </a:p>
        </p:txBody>
      </p:sp>
      <p:sp>
        <p:nvSpPr>
          <p:cNvPr id="62467" name="Content Placeholder 5"/>
          <p:cNvSpPr>
            <a:spLocks noGrp="1"/>
          </p:cNvSpPr>
          <p:nvPr>
            <p:ph idx="1"/>
          </p:nvPr>
        </p:nvSpPr>
        <p:spPr/>
        <p:txBody>
          <a:bodyPr/>
          <a:lstStyle/>
          <a:p>
            <a:r>
              <a:rPr lang="en-US" sz="2000" dirty="0" smtClean="0">
                <a:cs typeface="Arial" charset="0"/>
              </a:rPr>
              <a:t>Breeze, R.  2004.  </a:t>
            </a:r>
            <a:r>
              <a:rPr lang="en-US" sz="2000" dirty="0" err="1" smtClean="0">
                <a:cs typeface="Arial" charset="0"/>
              </a:rPr>
              <a:t>Agroterrorism</a:t>
            </a:r>
            <a:r>
              <a:rPr lang="en-US" sz="2000" dirty="0" smtClean="0">
                <a:cs typeface="Arial" charset="0"/>
              </a:rPr>
              <a:t>:  Betting Farm More than the Farm.</a:t>
            </a:r>
          </a:p>
          <a:p>
            <a:r>
              <a:rPr lang="en-US" sz="2000" dirty="0" smtClean="0">
                <a:cs typeface="Arial" charset="0"/>
              </a:rPr>
              <a:t>Exotic Pests and Diseases:  Biology and Economics for </a:t>
            </a:r>
            <a:r>
              <a:rPr lang="en-US" sz="2000" dirty="0" err="1" smtClean="0">
                <a:cs typeface="Arial" charset="0"/>
              </a:rPr>
              <a:t>Biosecurity</a:t>
            </a:r>
            <a:r>
              <a:rPr lang="en-US" sz="2000" dirty="0" smtClean="0">
                <a:cs typeface="Arial" charset="0"/>
              </a:rPr>
              <a:t>, Chapters 1-3, 5, 7</a:t>
            </a:r>
          </a:p>
          <a:p>
            <a:r>
              <a:rPr lang="en-US" sz="2000" dirty="0" smtClean="0">
                <a:cs typeface="Arial" charset="0"/>
              </a:rPr>
              <a:t>Florida Department of Agriculture, Division of Plant Industry (FDACS-DPI) Citrus Health Response Program website http://www.doacs.state.fl.us/pi/chrp/greening/citrusgreening.html</a:t>
            </a:r>
          </a:p>
          <a:p>
            <a:r>
              <a:rPr lang="en-US" sz="2000" dirty="0" smtClean="0">
                <a:cs typeface="Arial" charset="0"/>
              </a:rPr>
              <a:t>USDA Zebra Mussel Informational Links http://www.invasivespeciesinfo.gov/aquatics/zebramussel.shtml</a:t>
            </a:r>
          </a:p>
          <a:p>
            <a:r>
              <a:rPr lang="en-US" sz="2000" dirty="0" smtClean="0">
                <a:cs typeface="Arial" charset="0"/>
              </a:rPr>
              <a:t>Lodge, D.M., M.A. Lewis, J.F. </a:t>
            </a:r>
            <a:r>
              <a:rPr lang="en-US" sz="2000" dirty="0" err="1" smtClean="0">
                <a:cs typeface="Arial" charset="0"/>
              </a:rPr>
              <a:t>Shogren</a:t>
            </a:r>
            <a:r>
              <a:rPr lang="en-US" sz="2000" dirty="0" smtClean="0">
                <a:cs typeface="Arial" charset="0"/>
              </a:rPr>
              <a:t>, and R.P. Keller.  2009.  Introduction to Biological Invasions:  Biological, Economic, and Social Perspectives.  </a:t>
            </a:r>
            <a:r>
              <a:rPr lang="en-US" sz="2000" i="1" dirty="0" smtClean="0">
                <a:cs typeface="Arial" charset="0"/>
              </a:rPr>
              <a:t>In</a:t>
            </a:r>
            <a:r>
              <a:rPr lang="en-US" sz="2000" dirty="0" smtClean="0">
                <a:cs typeface="Arial" charset="0"/>
              </a:rPr>
              <a:t>:  </a:t>
            </a:r>
            <a:r>
              <a:rPr lang="en-US" sz="2000" dirty="0" err="1" smtClean="0">
                <a:cs typeface="Arial" charset="0"/>
              </a:rPr>
              <a:t>Bioeconomics</a:t>
            </a:r>
            <a:r>
              <a:rPr lang="en-US" sz="2000" dirty="0" smtClean="0">
                <a:cs typeface="Arial" charset="0"/>
              </a:rPr>
              <a:t> of Invasive Species:  Integrating Ecology, Economics, Policy, and Management.  Keller, R.P., D.M. Lodge, M.A. Lewis, J.F. </a:t>
            </a:r>
            <a:r>
              <a:rPr lang="en-US" sz="2000" dirty="0" err="1" smtClean="0">
                <a:cs typeface="Arial" charset="0"/>
              </a:rPr>
              <a:t>Sogren</a:t>
            </a:r>
            <a:r>
              <a:rPr lang="en-US" sz="2000" dirty="0" smtClean="0">
                <a:cs typeface="Arial" charset="0"/>
              </a:rPr>
              <a:t>.  Pp. 1-24.  Oxford University Press.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Required Readings</a:t>
            </a:r>
            <a:endParaRPr lang="en-US" dirty="0"/>
          </a:p>
        </p:txBody>
      </p:sp>
      <p:sp>
        <p:nvSpPr>
          <p:cNvPr id="63491" name="Content Placeholder 2"/>
          <p:cNvSpPr>
            <a:spLocks noGrp="1"/>
          </p:cNvSpPr>
          <p:nvPr>
            <p:ph idx="1"/>
          </p:nvPr>
        </p:nvSpPr>
        <p:spPr/>
        <p:txBody>
          <a:bodyPr/>
          <a:lstStyle/>
          <a:p>
            <a:pPr>
              <a:buFont typeface="Wingdings 2" pitchFamily="18" charset="2"/>
              <a:buNone/>
            </a:pPr>
            <a:r>
              <a:rPr lang="en-US" sz="2000" b="1" dirty="0" smtClean="0"/>
              <a:t>ALS 4161 and 6166</a:t>
            </a:r>
          </a:p>
          <a:p>
            <a:endParaRPr lang="en-US" sz="2000" b="1" dirty="0" smtClean="0"/>
          </a:p>
          <a:p>
            <a:r>
              <a:rPr lang="en-US" sz="2000" dirty="0" smtClean="0"/>
              <a:t>Exotic Pests and Diseases:  Biology and Economics for </a:t>
            </a:r>
            <a:r>
              <a:rPr lang="en-US" sz="2000" dirty="0" err="1" smtClean="0"/>
              <a:t>Biosecurity</a:t>
            </a:r>
            <a:r>
              <a:rPr lang="en-US" sz="2000" dirty="0" smtClean="0"/>
              <a:t>, Chapters 1-3 (pages 1-33), Chapter 5 (pages 55-67)</a:t>
            </a:r>
          </a:p>
          <a:p>
            <a:endParaRPr lang="en-US" sz="2000" dirty="0" smtClean="0"/>
          </a:p>
          <a:p>
            <a:pPr>
              <a:buFont typeface="Wingdings 2" pitchFamily="18" charset="2"/>
              <a:buNone/>
            </a:pPr>
            <a:r>
              <a:rPr lang="en-US" sz="2000" b="1" dirty="0" smtClean="0"/>
              <a:t>ALS 6166 Only</a:t>
            </a:r>
          </a:p>
          <a:p>
            <a:r>
              <a:rPr lang="en-US" sz="2000" dirty="0" smtClean="0"/>
              <a:t>Border Enforcement and Firm Response in the Management of Invasive Species</a:t>
            </a:r>
          </a:p>
          <a:p>
            <a:r>
              <a:rPr lang="en-US" sz="2000" dirty="0" smtClean="0"/>
              <a:t>Federal Document on </a:t>
            </a:r>
            <a:r>
              <a:rPr lang="en-US" sz="2000" dirty="0" err="1" smtClean="0"/>
              <a:t>Agroterrorism</a:t>
            </a:r>
            <a:endParaRPr lang="en-US" sz="2000" dirty="0" smtClean="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defRPr/>
            </a:pPr>
            <a:r>
              <a:rPr lang="en-US" dirty="0" smtClean="0"/>
              <a:t>Class Discussion Topics</a:t>
            </a:r>
            <a:endParaRPr lang="en-US" dirty="0"/>
          </a:p>
        </p:txBody>
      </p:sp>
      <p:sp>
        <p:nvSpPr>
          <p:cNvPr id="65539" name="Content Placeholder 2"/>
          <p:cNvSpPr>
            <a:spLocks noGrp="1"/>
          </p:cNvSpPr>
          <p:nvPr>
            <p:ph idx="1"/>
          </p:nvPr>
        </p:nvSpPr>
        <p:spPr/>
        <p:txBody>
          <a:bodyPr/>
          <a:lstStyle/>
          <a:p>
            <a:pPr>
              <a:buFont typeface="Wingdings 2" pitchFamily="18" charset="2"/>
              <a:buNone/>
            </a:pPr>
            <a:endParaRPr lang="en-US" sz="2000" dirty="0" smtClean="0"/>
          </a:p>
          <a:p>
            <a:r>
              <a:rPr lang="en-US" sz="2000" dirty="0" smtClean="0"/>
              <a:t>Which of the pests and pathogens discussed would the public perceive as the most devastating?  Why?</a:t>
            </a:r>
          </a:p>
          <a:p>
            <a:pPr>
              <a:buNone/>
            </a:pPr>
            <a:endParaRPr lang="en-US" sz="2000" dirty="0" smtClean="0"/>
          </a:p>
          <a:p>
            <a:r>
              <a:rPr lang="en-US" sz="2000" dirty="0" smtClean="0"/>
              <a:t>Which of the pests and pathogens listed has the greatest long-term economic impact potential?</a:t>
            </a:r>
          </a:p>
          <a:p>
            <a:pPr>
              <a:buNone/>
            </a:pPr>
            <a:endParaRPr lang="en-US" sz="2000" dirty="0" smtClean="0"/>
          </a:p>
          <a:p>
            <a:r>
              <a:rPr lang="en-US" sz="2000" dirty="0" smtClean="0"/>
              <a:t>Would you consider all of the pests and pathogens discussed a </a:t>
            </a:r>
            <a:r>
              <a:rPr lang="en-US" sz="2000" dirty="0" err="1" smtClean="0"/>
              <a:t>biosecurity</a:t>
            </a:r>
            <a:r>
              <a:rPr lang="en-US" sz="2000" dirty="0" smtClean="0"/>
              <a:t> threat?  Why?</a:t>
            </a:r>
          </a:p>
          <a:p>
            <a:pPr>
              <a:buFont typeface="Wingdings 2" pitchFamily="18" charset="2"/>
              <a:buNone/>
            </a:pPr>
            <a:endParaRPr lang="en-US" sz="2000" dirty="0" smtClean="0"/>
          </a:p>
          <a:p>
            <a:pPr>
              <a:buFont typeface="Wingdings 2" pitchFamily="18" charset="2"/>
              <a:buNone/>
            </a:pPr>
            <a:endParaRPr lang="en-US" sz="2000" dirty="0" smtClean="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pPr algn="ctr">
              <a:defRPr/>
            </a:pPr>
            <a:r>
              <a:rPr lang="en-US" dirty="0" smtClean="0"/>
              <a:t>Case Study Examples</a:t>
            </a:r>
            <a:endParaRPr lang="en-US" dirty="0"/>
          </a:p>
        </p:txBody>
      </p:sp>
      <p:sp>
        <p:nvSpPr>
          <p:cNvPr id="46083" name="Content Placeholder 7"/>
          <p:cNvSpPr>
            <a:spLocks noGrp="1"/>
          </p:cNvSpPr>
          <p:nvPr>
            <p:ph idx="1"/>
          </p:nvPr>
        </p:nvSpPr>
        <p:spPr>
          <a:xfrm>
            <a:off x="457200" y="1447800"/>
            <a:ext cx="8229600" cy="4525962"/>
          </a:xfrm>
        </p:spPr>
        <p:txBody>
          <a:bodyPr/>
          <a:lstStyle/>
          <a:p>
            <a:pPr>
              <a:lnSpc>
                <a:spcPct val="150000"/>
              </a:lnSpc>
            </a:pPr>
            <a:r>
              <a:rPr lang="en-US" dirty="0" smtClean="0"/>
              <a:t>Barberry (</a:t>
            </a:r>
            <a:r>
              <a:rPr lang="en-US" i="1" dirty="0" err="1" smtClean="0"/>
              <a:t>Berberis</a:t>
            </a:r>
            <a:r>
              <a:rPr lang="en-US" dirty="0" smtClean="0"/>
              <a:t>)</a:t>
            </a:r>
            <a:endParaRPr lang="en-US" dirty="0" smtClean="0"/>
          </a:p>
          <a:p>
            <a:pPr>
              <a:lnSpc>
                <a:spcPct val="150000"/>
              </a:lnSpc>
            </a:pPr>
            <a:r>
              <a:rPr lang="en-US" i="1" dirty="0" smtClean="0"/>
              <a:t>Salmonella</a:t>
            </a:r>
            <a:r>
              <a:rPr lang="en-US" dirty="0" smtClean="0"/>
              <a:t> </a:t>
            </a:r>
            <a:r>
              <a:rPr lang="en-US" dirty="0" smtClean="0"/>
              <a:t>outbreaks</a:t>
            </a:r>
          </a:p>
          <a:p>
            <a:pPr>
              <a:lnSpc>
                <a:spcPct val="150000"/>
              </a:lnSpc>
            </a:pPr>
            <a:r>
              <a:rPr lang="en-US" dirty="0" smtClean="0"/>
              <a:t>Zebra mussels</a:t>
            </a:r>
          </a:p>
          <a:p>
            <a:pPr>
              <a:lnSpc>
                <a:spcPct val="150000"/>
              </a:lnSpc>
            </a:pPr>
            <a:r>
              <a:rPr lang="en-US" dirty="0" smtClean="0"/>
              <a:t>Citrus greening in Florida</a:t>
            </a:r>
          </a:p>
          <a:p>
            <a:pPr>
              <a:lnSpc>
                <a:spcPct val="150000"/>
              </a:lnSpc>
            </a:pPr>
            <a:r>
              <a:rPr lang="en-US" dirty="0" smtClean="0"/>
              <a:t>Cherry vinegar fly in Florida</a:t>
            </a:r>
          </a:p>
          <a:p>
            <a:pPr>
              <a:lnSpc>
                <a:spcPct val="150000"/>
              </a:lnSpc>
            </a:pPr>
            <a:r>
              <a:rPr lang="en-US" dirty="0" smtClean="0"/>
              <a:t>Curry in California</a:t>
            </a:r>
          </a:p>
          <a:p>
            <a:pPr>
              <a:lnSpc>
                <a:spcPct val="150000"/>
              </a:lnSpc>
            </a:pPr>
            <a:r>
              <a:rPr lang="en-US" dirty="0" smtClean="0"/>
              <a:t>Foot and Mouth Disease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Barberry Eradication, 1918-1930</a:t>
            </a:r>
            <a:endParaRPr lang="en-US" dirty="0"/>
          </a:p>
        </p:txBody>
      </p:sp>
      <p:pic>
        <p:nvPicPr>
          <p:cNvPr id="1026" name="Picture 2" descr="http://www.ars.usda.gov/images/docs/10755_10949/brb_seed%20.jpg"/>
          <p:cNvPicPr>
            <a:picLocks noGrp="1" noChangeAspect="1" noChangeArrowheads="1"/>
          </p:cNvPicPr>
          <p:nvPr>
            <p:ph idx="1"/>
          </p:nvPr>
        </p:nvPicPr>
        <p:blipFill>
          <a:blip r:embed="rId2" cstate="print"/>
          <a:srcRect/>
          <a:stretch>
            <a:fillRect/>
          </a:stretch>
        </p:blipFill>
        <p:spPr bwMode="auto">
          <a:xfrm>
            <a:off x="2190750" y="2133600"/>
            <a:ext cx="4762500" cy="3171825"/>
          </a:xfrm>
          <a:prstGeom prst="rect">
            <a:avLst/>
          </a:prstGeom>
          <a:noFill/>
        </p:spPr>
      </p:pic>
      <p:sp>
        <p:nvSpPr>
          <p:cNvPr id="5" name="TextBox 4"/>
          <p:cNvSpPr txBox="1"/>
          <p:nvPr/>
        </p:nvSpPr>
        <p:spPr>
          <a:xfrm>
            <a:off x="609600" y="5791200"/>
            <a:ext cx="8014117" cy="369332"/>
          </a:xfrm>
          <a:prstGeom prst="rect">
            <a:avLst/>
          </a:prstGeom>
          <a:noFill/>
        </p:spPr>
        <p:txBody>
          <a:bodyPr wrap="none" rtlCol="0">
            <a:spAutoFit/>
          </a:bodyPr>
          <a:lstStyle/>
          <a:p>
            <a:r>
              <a:rPr lang="en-US" dirty="0" smtClean="0"/>
              <a:t>More </a:t>
            </a:r>
            <a:r>
              <a:rPr lang="en-US" dirty="0" smtClean="0"/>
              <a:t>information available at:  http://www.ars.usda.gov/Main/docs.htm?docid=10755</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i="1" dirty="0" smtClean="0"/>
              <a:t>Salmonella </a:t>
            </a:r>
            <a:r>
              <a:rPr lang="en-US" i="1" dirty="0" err="1" smtClean="0"/>
              <a:t>typhimurium</a:t>
            </a:r>
            <a:endParaRPr lang="en-US" i="1" dirty="0"/>
          </a:p>
        </p:txBody>
      </p:sp>
      <p:sp>
        <p:nvSpPr>
          <p:cNvPr id="5" name="Content Placeholder 4"/>
          <p:cNvSpPr>
            <a:spLocks noGrp="1"/>
          </p:cNvSpPr>
          <p:nvPr>
            <p:ph sz="half" idx="1"/>
          </p:nvPr>
        </p:nvSpPr>
        <p:spPr/>
        <p:txBody>
          <a:bodyPr/>
          <a:lstStyle/>
          <a:p>
            <a:r>
              <a:rPr lang="en-US" dirty="0" smtClean="0"/>
              <a:t>1984, 751 cases in the U.S.</a:t>
            </a:r>
          </a:p>
          <a:p>
            <a:pPr>
              <a:buNone/>
            </a:pPr>
            <a:endParaRPr lang="en-US" dirty="0" smtClean="0"/>
          </a:p>
          <a:p>
            <a:r>
              <a:rPr lang="en-US" dirty="0" smtClean="0"/>
              <a:t>November 2008-March 2009, 691 cases, 9 deaths U.S. states and Canada, peanuts</a:t>
            </a:r>
            <a:endParaRPr lang="en-US" dirty="0"/>
          </a:p>
        </p:txBody>
      </p:sp>
      <p:pic>
        <p:nvPicPr>
          <p:cNvPr id="2050" name="Picture 2" descr="salmonella-bacteria-cdc"/>
          <p:cNvPicPr>
            <a:picLocks noGrp="1" noChangeAspect="1" noChangeArrowheads="1"/>
          </p:cNvPicPr>
          <p:nvPr>
            <p:ph sz="half" idx="2"/>
          </p:nvPr>
        </p:nvPicPr>
        <p:blipFill>
          <a:blip r:embed="rId5" cstate="print"/>
          <a:srcRect/>
          <a:stretch>
            <a:fillRect/>
          </a:stretch>
        </p:blipFill>
        <p:spPr bwMode="auto">
          <a:xfrm>
            <a:off x="4648200" y="2540582"/>
            <a:ext cx="4038600" cy="2737273"/>
          </a:xfrm>
          <a:prstGeom prst="rect">
            <a:avLst/>
          </a:prstGeom>
          <a:noFill/>
        </p:spPr>
      </p:pic>
      <p:sp>
        <p:nvSpPr>
          <p:cNvPr id="8" name="TextBox 7"/>
          <p:cNvSpPr txBox="1"/>
          <p:nvPr/>
        </p:nvSpPr>
        <p:spPr>
          <a:xfrm>
            <a:off x="838200" y="6096000"/>
            <a:ext cx="7350667" cy="369332"/>
          </a:xfrm>
          <a:prstGeom prst="rect">
            <a:avLst/>
          </a:prstGeom>
          <a:noFill/>
        </p:spPr>
        <p:txBody>
          <a:bodyPr wrap="none" rtlCol="0">
            <a:spAutoFit/>
          </a:bodyPr>
          <a:lstStyle/>
          <a:p>
            <a:r>
              <a:rPr lang="en-US" dirty="0" smtClean="0"/>
              <a:t>More Information Available at:  http://www.cdc.gov/salmonella/typhimurium/</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i="1" dirty="0" smtClean="0"/>
              <a:t>Salmonella </a:t>
            </a:r>
            <a:r>
              <a:rPr lang="en-US" dirty="0" err="1" smtClean="0"/>
              <a:t>Saintpaul</a:t>
            </a:r>
            <a:r>
              <a:rPr lang="en-US" dirty="0" smtClean="0"/>
              <a:t> Outbreaks</a:t>
            </a:r>
            <a:endParaRPr lang="en-US" i="1" dirty="0"/>
          </a:p>
        </p:txBody>
      </p:sp>
      <p:sp>
        <p:nvSpPr>
          <p:cNvPr id="3" name="Content Placeholder 2"/>
          <p:cNvSpPr>
            <a:spLocks noGrp="1"/>
          </p:cNvSpPr>
          <p:nvPr>
            <p:ph sz="half" idx="1"/>
          </p:nvPr>
        </p:nvSpPr>
        <p:spPr/>
        <p:txBody>
          <a:bodyPr/>
          <a:lstStyle/>
          <a:p>
            <a:r>
              <a:rPr lang="en-US" dirty="0" smtClean="0"/>
              <a:t>2008</a:t>
            </a:r>
          </a:p>
          <a:p>
            <a:pPr>
              <a:buNone/>
            </a:pPr>
            <a:endParaRPr lang="en-US" dirty="0" smtClean="0"/>
          </a:p>
          <a:p>
            <a:r>
              <a:rPr lang="en-US" dirty="0" smtClean="0"/>
              <a:t>Jalapeno and Serrano Peppers from Mexico</a:t>
            </a:r>
          </a:p>
          <a:p>
            <a:pPr>
              <a:buNone/>
            </a:pPr>
            <a:endParaRPr lang="en-US" dirty="0" smtClean="0"/>
          </a:p>
          <a:p>
            <a:r>
              <a:rPr lang="en-US" dirty="0" smtClean="0"/>
              <a:t>2010, Florida Senate passes food safety legislation for Florida tomatoes</a:t>
            </a:r>
          </a:p>
          <a:p>
            <a:endParaRPr lang="en-US" dirty="0"/>
          </a:p>
        </p:txBody>
      </p:sp>
      <p:pic>
        <p:nvPicPr>
          <p:cNvPr id="39938" name="Picture 2" descr="http://0.tqn.com/d/phoenix/1/0/1/J/pepperjalapeno.jpg"/>
          <p:cNvPicPr>
            <a:picLocks noGrp="1" noChangeAspect="1" noChangeArrowheads="1"/>
          </p:cNvPicPr>
          <p:nvPr>
            <p:ph sz="half" idx="2"/>
          </p:nvPr>
        </p:nvPicPr>
        <p:blipFill>
          <a:blip r:embed="rId5" cstate="print"/>
          <a:srcRect/>
          <a:stretch>
            <a:fillRect/>
          </a:stretch>
        </p:blipFill>
        <p:spPr bwMode="auto">
          <a:xfrm>
            <a:off x="4648200" y="2133600"/>
            <a:ext cx="4038600" cy="3311652"/>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smtClean="0"/>
              <a:t>Zebra Mussels, </a:t>
            </a:r>
            <a:br>
              <a:rPr lang="en-US" dirty="0" smtClean="0"/>
            </a:br>
            <a:r>
              <a:rPr lang="en-US" i="1" dirty="0" err="1" smtClean="0"/>
              <a:t>Dreissena</a:t>
            </a:r>
            <a:r>
              <a:rPr lang="en-US" i="1" dirty="0" smtClean="0"/>
              <a:t> </a:t>
            </a:r>
            <a:r>
              <a:rPr lang="en-US" i="1" dirty="0" err="1" smtClean="0"/>
              <a:t>polymorpha</a:t>
            </a:r>
            <a:endParaRPr lang="en-US" dirty="0"/>
          </a:p>
        </p:txBody>
      </p:sp>
      <p:sp>
        <p:nvSpPr>
          <p:cNvPr id="3" name="Content Placeholder 2"/>
          <p:cNvSpPr>
            <a:spLocks noGrp="1"/>
          </p:cNvSpPr>
          <p:nvPr>
            <p:ph sz="half" idx="1"/>
          </p:nvPr>
        </p:nvSpPr>
        <p:spPr>
          <a:xfrm>
            <a:off x="457200" y="1447800"/>
            <a:ext cx="4038600" cy="4526280"/>
          </a:xfrm>
        </p:spPr>
        <p:txBody>
          <a:bodyPr/>
          <a:lstStyle/>
          <a:p>
            <a:r>
              <a:rPr lang="en-US" dirty="0" smtClean="0"/>
              <a:t>1988, Lake St. Clair</a:t>
            </a:r>
          </a:p>
          <a:p>
            <a:r>
              <a:rPr lang="en-US" dirty="0" smtClean="0"/>
              <a:t>Within 10 years, all 5 Great Lakes, the Mississippi, Tennessee, Hudson, and Ohio River Basins infested</a:t>
            </a:r>
          </a:p>
          <a:p>
            <a:r>
              <a:rPr lang="en-US" dirty="0" smtClean="0"/>
              <a:t>One female: 1 million eggs/year</a:t>
            </a:r>
            <a:endParaRPr lang="en-US" dirty="0"/>
          </a:p>
        </p:txBody>
      </p:sp>
      <p:pic>
        <p:nvPicPr>
          <p:cNvPr id="40964" name="Picture 4" descr="zebra mussel, Dreissena polymorpha  (Veneroida: Dreissenidae)">
            <a:hlinkClick r:id="rId5"/>
          </p:cNvPr>
          <p:cNvPicPr>
            <a:picLocks noChangeAspect="1" noChangeArrowheads="1"/>
          </p:cNvPicPr>
          <p:nvPr/>
        </p:nvPicPr>
        <p:blipFill>
          <a:blip r:embed="rId6" cstate="print"/>
          <a:srcRect/>
          <a:stretch>
            <a:fillRect/>
          </a:stretch>
        </p:blipFill>
        <p:spPr bwMode="auto">
          <a:xfrm>
            <a:off x="4800600" y="2514600"/>
            <a:ext cx="3657600" cy="2438400"/>
          </a:xfrm>
          <a:prstGeom prst="rect">
            <a:avLst/>
          </a:prstGeom>
          <a:noFill/>
        </p:spPr>
      </p:pic>
      <p:sp>
        <p:nvSpPr>
          <p:cNvPr id="8" name="TextBox 7"/>
          <p:cNvSpPr txBox="1"/>
          <p:nvPr/>
        </p:nvSpPr>
        <p:spPr>
          <a:xfrm>
            <a:off x="533400" y="5867400"/>
            <a:ext cx="7879273" cy="646331"/>
          </a:xfrm>
          <a:prstGeom prst="rect">
            <a:avLst/>
          </a:prstGeom>
          <a:noFill/>
        </p:spPr>
        <p:txBody>
          <a:bodyPr wrap="none" rtlCol="0">
            <a:spAutoFit/>
          </a:bodyPr>
          <a:lstStyle/>
          <a:p>
            <a:r>
              <a:rPr lang="en-US" dirty="0" smtClean="0"/>
              <a:t>U.S. Department of the Interior, U.S. Geological Survey, Distribution Map</a:t>
            </a:r>
          </a:p>
          <a:p>
            <a:r>
              <a:rPr lang="en-US" dirty="0" smtClean="0"/>
              <a:t>http://nas.er.usgs.gov/taxgroup/mollusks/zebramussel/zebramusseldistribution.aspx</a:t>
            </a:r>
            <a:endParaRPr lang="en-US" dirty="0"/>
          </a:p>
        </p:txBody>
      </p:sp>
      <p:sp>
        <p:nvSpPr>
          <p:cNvPr id="9" name="TextBox 8"/>
          <p:cNvSpPr txBox="1"/>
          <p:nvPr/>
        </p:nvSpPr>
        <p:spPr>
          <a:xfrm>
            <a:off x="4419600" y="4953000"/>
            <a:ext cx="4293676" cy="646331"/>
          </a:xfrm>
          <a:prstGeom prst="rect">
            <a:avLst/>
          </a:prstGeom>
          <a:noFill/>
        </p:spPr>
        <p:txBody>
          <a:bodyPr wrap="none" rtlCol="0">
            <a:spAutoFit/>
          </a:bodyPr>
          <a:lstStyle/>
          <a:p>
            <a:r>
              <a:rPr lang="en-US" dirty="0" smtClean="0"/>
              <a:t>Photo Credit:  U.S. Geological Survey Archive</a:t>
            </a:r>
          </a:p>
          <a:p>
            <a:r>
              <a:rPr lang="en-US" dirty="0" smtClean="0"/>
              <a:t>http://www.invasive.org/ Image No. 1354035</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smtClean="0"/>
              <a:t>Zebra Mussels, </a:t>
            </a:r>
            <a:br>
              <a:rPr lang="en-US" dirty="0" smtClean="0"/>
            </a:br>
            <a:r>
              <a:rPr lang="en-US" i="1" dirty="0" err="1" smtClean="0"/>
              <a:t>Dreissena</a:t>
            </a:r>
            <a:r>
              <a:rPr lang="en-US" i="1" dirty="0" smtClean="0"/>
              <a:t> </a:t>
            </a:r>
            <a:r>
              <a:rPr lang="en-US" i="1" dirty="0" err="1" smtClean="0"/>
              <a:t>polymorpha</a:t>
            </a:r>
            <a:endParaRPr lang="en-US" dirty="0"/>
          </a:p>
        </p:txBody>
      </p:sp>
      <p:sp>
        <p:nvSpPr>
          <p:cNvPr id="3" name="Content Placeholder 2"/>
          <p:cNvSpPr>
            <a:spLocks noGrp="1"/>
          </p:cNvSpPr>
          <p:nvPr>
            <p:ph sz="half" idx="1"/>
          </p:nvPr>
        </p:nvSpPr>
        <p:spPr/>
        <p:txBody>
          <a:bodyPr/>
          <a:lstStyle/>
          <a:p>
            <a:r>
              <a:rPr lang="en-US" dirty="0" smtClean="0"/>
              <a:t>U.S. Fish and Wildlife Service estimates that this mussel will cost billions of dollars in the Great Lakes Region for the U.S. and Canada over the next 10 years</a:t>
            </a:r>
            <a:endParaRPr lang="en-US" dirty="0"/>
          </a:p>
        </p:txBody>
      </p:sp>
      <p:pic>
        <p:nvPicPr>
          <p:cNvPr id="41986" name="Picture 2" descr="zebra mussel, Dreissena polymorpha  (Veneroida: Dreissenidae)">
            <a:hlinkClick r:id="rId4"/>
          </p:cNvPr>
          <p:cNvPicPr>
            <a:picLocks noGrp="1" noChangeAspect="1" noChangeArrowheads="1"/>
          </p:cNvPicPr>
          <p:nvPr>
            <p:ph sz="half" idx="2"/>
          </p:nvPr>
        </p:nvPicPr>
        <p:blipFill>
          <a:blip r:embed="rId5" cstate="print"/>
          <a:srcRect/>
          <a:stretch>
            <a:fillRect/>
          </a:stretch>
        </p:blipFill>
        <p:spPr bwMode="auto">
          <a:xfrm>
            <a:off x="4648200" y="2209800"/>
            <a:ext cx="3657600" cy="2705100"/>
          </a:xfrm>
          <a:prstGeom prst="rect">
            <a:avLst/>
          </a:prstGeom>
          <a:noFill/>
        </p:spPr>
      </p:pic>
      <p:sp>
        <p:nvSpPr>
          <p:cNvPr id="6" name="TextBox 5"/>
          <p:cNvSpPr txBox="1"/>
          <p:nvPr/>
        </p:nvSpPr>
        <p:spPr>
          <a:xfrm>
            <a:off x="4419600" y="5029200"/>
            <a:ext cx="4444550" cy="923330"/>
          </a:xfrm>
          <a:prstGeom prst="rect">
            <a:avLst/>
          </a:prstGeom>
          <a:noFill/>
        </p:spPr>
        <p:txBody>
          <a:bodyPr wrap="none" rtlCol="0">
            <a:spAutoFit/>
          </a:bodyPr>
          <a:lstStyle/>
          <a:p>
            <a:r>
              <a:rPr lang="en-US" dirty="0" smtClean="0"/>
              <a:t>Photo Credit:  Pipe clogged with zebra mussels.</a:t>
            </a:r>
          </a:p>
          <a:p>
            <a:r>
              <a:rPr lang="en-US" dirty="0" smtClean="0"/>
              <a:t>Craig </a:t>
            </a:r>
            <a:r>
              <a:rPr lang="en-US" dirty="0" err="1" smtClean="0"/>
              <a:t>Czarnecki</a:t>
            </a:r>
            <a:r>
              <a:rPr lang="en-US" dirty="0" smtClean="0"/>
              <a:t>, Michigan Sea Grant</a:t>
            </a:r>
          </a:p>
          <a:p>
            <a:r>
              <a:rPr lang="en-US" dirty="0" smtClean="0"/>
              <a:t>http://www.invasive.org/ Image No. 5411907</a:t>
            </a:r>
            <a:endParaRPr lang="en-US" dirty="0"/>
          </a:p>
        </p:txBody>
      </p:sp>
      <p:sp>
        <p:nvSpPr>
          <p:cNvPr id="7" name="TextBox 6"/>
          <p:cNvSpPr txBox="1"/>
          <p:nvPr/>
        </p:nvSpPr>
        <p:spPr>
          <a:xfrm>
            <a:off x="762000" y="6248400"/>
            <a:ext cx="5593775" cy="646331"/>
          </a:xfrm>
          <a:prstGeom prst="rect">
            <a:avLst/>
          </a:prstGeom>
          <a:noFill/>
        </p:spPr>
        <p:txBody>
          <a:bodyPr wrap="none" rtlCol="0">
            <a:spAutoFit/>
          </a:bodyPr>
          <a:lstStyle/>
          <a:p>
            <a:r>
              <a:rPr lang="en-US" dirty="0" smtClean="0"/>
              <a:t>Video:  </a:t>
            </a:r>
            <a:r>
              <a:rPr lang="en-US" u="sng" dirty="0" smtClean="0">
                <a:hlinkClick r:id="rId6"/>
              </a:rPr>
              <a:t>http://www.youtube.com/watch?v=-</a:t>
            </a:r>
            <a:r>
              <a:rPr lang="en-US" u="sng" dirty="0" smtClean="0">
                <a:hlinkClick r:id="rId6"/>
              </a:rPr>
              <a:t>V5513w1XSk</a:t>
            </a:r>
            <a:r>
              <a:rPr lang="en-US" u="sng" dirty="0" smtClean="0"/>
              <a:t> </a:t>
            </a:r>
            <a:r>
              <a:rPr lang="en-US" dirty="0" smtClean="0"/>
              <a:t> </a:t>
            </a: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defRPr/>
            </a:pPr>
            <a:r>
              <a:rPr lang="en-US" dirty="0" smtClean="0"/>
              <a:t>Citrus Greening(</a:t>
            </a:r>
            <a:r>
              <a:rPr lang="en-US" dirty="0" err="1" smtClean="0"/>
              <a:t>Huanglongbing</a:t>
            </a:r>
            <a:r>
              <a:rPr lang="en-US" dirty="0" smtClean="0"/>
              <a:t>)</a:t>
            </a:r>
            <a:br>
              <a:rPr lang="en-US" dirty="0" smtClean="0"/>
            </a:br>
            <a:r>
              <a:rPr lang="en-US" i="1" dirty="0" err="1" smtClean="0"/>
              <a:t>Liberibacter</a:t>
            </a:r>
            <a:r>
              <a:rPr lang="en-US" i="1" dirty="0" smtClean="0"/>
              <a:t> </a:t>
            </a:r>
            <a:r>
              <a:rPr lang="en-US" i="1" dirty="0" err="1" smtClean="0"/>
              <a:t>asiaticus</a:t>
            </a:r>
            <a:endParaRPr lang="en-US" dirty="0"/>
          </a:p>
        </p:txBody>
      </p:sp>
      <p:pic>
        <p:nvPicPr>
          <p:cNvPr id="47107" name="Content Placeholder 6" descr="symptomatic%20and%20healthy%20murcotts%201.jpg"/>
          <p:cNvPicPr>
            <a:picLocks noGrp="1" noChangeAspect="1"/>
          </p:cNvPicPr>
          <p:nvPr>
            <p:ph idx="1"/>
          </p:nvPr>
        </p:nvPicPr>
        <p:blipFill>
          <a:blip r:embed="rId4" cstate="print"/>
          <a:srcRect/>
          <a:stretch>
            <a:fillRect/>
          </a:stretch>
        </p:blipFill>
        <p:spPr>
          <a:xfrm>
            <a:off x="1828800" y="1828800"/>
            <a:ext cx="5280025" cy="3962400"/>
          </a:xfr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Lecture 3, September 1, 2010&quot;/&gt;&lt;property id=&quot;20148&quot; value=&quot;5&quot;/&gt;&lt;property id=&quot;20184&quot; value=&quot;7&quot;/&gt;&lt;property id=&quot;20224&quot; value=&quot;C:\Users\achodges\Desktop\Lecture 3&quot;/&gt;&lt;property id=&quot;20250&quot; value=&quot;0&quot;/&gt;&lt;property id=&quot;20251&quot; value=&quot;0&quot;/&gt;&lt;property id=&quot;20259&quot; value=&quot;0&quot;/&gt;&lt;object type=&quot;2&quot; unique_id=&quot;10002&quot;&gt;&lt;object type=&quot;3&quot; unique_id=&quot;33783&quot;&gt;&lt;property id=&quot;20148&quot; value=&quot;5&quot;/&gt;&lt;property id=&quot;20300&quot; value=&quot;Slide 2 - &amp;quot;Objectives&amp;quot;&quot;/&gt;&lt;property id=&quot;20307&quot; value=&quot;567&quot;/&gt;&lt;property id=&quot;20309&quot; value=&quot;-1&quot;/&gt;&lt;/object&gt;&lt;object type=&quot;3&quot; unique_id=&quot;34113&quot;&gt;&lt;property id=&quot;20148&quot; value=&quot;5&quot;/&gt;&lt;property id=&quot;20300&quot; value=&quot;Slide 3 - &amp;quot;Case Study Examples&amp;quot;&quot;/&gt;&lt;property id=&quot;20307&quot; value=&quot;572&quot;/&gt;&lt;property id=&quot;20309&quot; value=&quot;-1&quot;/&gt;&lt;/object&gt;&lt;object type=&quot;3&quot; unique_id=&quot;35459&quot;&gt;&lt;property id=&quot;20148&quot; value=&quot;5&quot;/&gt;&lt;property id=&quot;20300&quot; value=&quot;Slide 26 - &amp;quot;References&amp;quot;&quot;/&gt;&lt;property id=&quot;20307&quot; value=&quot;596&quot;/&gt;&lt;property id=&quot;20309&quot; value=&quot;-1&quot;/&gt;&lt;/object&gt;&lt;object type=&quot;3&quot; unique_id=&quot;35460&quot;&gt;&lt;property id=&quot;20148&quot; value=&quot;5&quot;/&gt;&lt;property id=&quot;20300&quot; value=&quot;Slide 27 - &amp;quot;Required Readings&amp;quot;&quot;/&gt;&lt;property id=&quot;20307&quot; value=&quot;597&quot;/&gt;&lt;property id=&quot;20309&quot; value=&quot;-1&quot;/&gt;&lt;/object&gt;&lt;object type=&quot;3&quot; unique_id=&quot;35660&quot;&gt;&lt;property id=&quot;20148&quot; value=&quot;5&quot;/&gt;&lt;property id=&quot;20300&quot; value=&quot;Slide 28 - &amp;quot;Class Discussion Topics&amp;quot;&quot;/&gt;&lt;property id=&quot;20307&quot; value=&quot;600&quot;/&gt;&lt;property id=&quot;20309&quot; value=&quot;-1&quot;/&gt;&lt;/object&gt;&lt;object type=&quot;3&quot; unique_id=&quot;36535&quot;&gt;&lt;property id=&quot;20148&quot; value=&quot;5&quot;/&gt;&lt;property id=&quot;20300&quot; value=&quot;Slide 10 - &amp;quot;Citrus Greening(Huanglongbing)&amp;#x0D;&amp;#x0A;Liberibacter asiaticus&amp;quot;&quot;/&gt;&lt;property id=&quot;20307&quot; value=&quot;606&quot;/&gt;&lt;property id=&quot;20309&quot; value=&quot;-1&quot;/&gt;&lt;/object&gt;&lt;object type=&quot;3&quot; unique_id=&quot;36756&quot;&gt;&lt;property id=&quot;20148&quot; value=&quot;5&quot;/&gt;&lt;property id=&quot;20300&quot; value=&quot;Slide 11 - &amp;quot;Citrus Greening(Huanglongbing)&amp;#x0D;&amp;#x0A;Liberibacter asiaticus&amp;quot;&quot;/&gt;&lt;property id=&quot;20307&quot; value=&quot;607&quot;/&gt;&lt;property id=&quot;20309&quot; value=&quot;-1&quot;/&gt;&lt;/object&gt;&lt;object type=&quot;3&quot; unique_id=&quot;36757&quot;&gt;&lt;property id=&quot;20148&quot; value=&quot;5&quot;/&gt;&lt;property id=&quot;20300&quot; value=&quot;Slide 12 - &amp;quot;Citrus Greening(Huanglongbing)&amp;#x0D;&amp;#x0A;Liberibacter asiaticus&amp;quot;&quot;/&gt;&lt;property id=&quot;20307&quot; value=&quot;608&quot;/&gt;&lt;property id=&quot;20309&quot; value=&quot;-1&quot;/&gt;&lt;/object&gt;&lt;object type=&quot;3&quot; unique_id=&quot;36758&quot;&gt;&lt;property id=&quot;20148&quot; value=&quot;5&quot;/&gt;&lt;property id=&quot;20300&quot; value=&quot;Slide 13 - &amp;quot;Citrus Greening(Huanglongbing)&amp;#x0D;&amp;#x0A;Liberibacter asiaticus&amp;quot;&quot;/&gt;&lt;property id=&quot;20307&quot; value=&quot;609&quot;/&gt;&lt;property id=&quot;20309&quot; value=&quot;-1&quot;/&gt;&lt;/object&gt;&lt;object type=&quot;3&quot; unique_id=&quot;37088&quot;&gt;&lt;property id=&quot;20148&quot; value=&quot;5&quot;/&gt;&lt;property id=&quot;20300&quot; value=&quot;Slide 9 - &amp;quot;Citrus Greening(Huanglongbing)&amp;#x0D;&amp;#x0A;Liberibacter asiaticus&amp;quot;&quot;/&gt;&lt;property id=&quot;20307&quot; value=&quot;610&quot;/&gt;&lt;property id=&quot;20309&quot; value=&quot;-1&quot;/&gt;&lt;/object&gt;&lt;object type=&quot;3&quot; unique_id=&quot;37089&quot;&gt;&lt;property id=&quot;20148&quot; value=&quot;5&quot;/&gt;&lt;property id=&quot;20300&quot; value=&quot;Slide 14 - &amp;quot;Cherry Vinegar Fly, &amp;#x0D;&amp;#x0A;Drosophila suzukii&amp;quot;&quot;/&gt;&lt;property id=&quot;20307&quot; value=&quot;612&quot;/&gt;&lt;property id=&quot;20309&quot; value=&quot;-1&quot;/&gt;&lt;/object&gt;&lt;object type=&quot;3&quot; unique_id=&quot;37090&quot;&gt;&lt;property id=&quot;20148&quot; value=&quot;5&quot;/&gt;&lt;property id=&quot;20300&quot; value=&quot;Slide 16 - &amp;quot;Cherry Vinegar Fly or &amp;#x0D;&amp;#x0A;Spotted-Wing Drosophila&amp;quot;&quot;/&gt;&lt;property id=&quot;20307&quot; value=&quot;611&quot;/&gt;&lt;property id=&quot;20309&quot; value=&quot;-1&quot;/&gt;&lt;/object&gt;&lt;object type=&quot;3&quot; unique_id=&quot;37091&quot;&gt;&lt;property id=&quot;20148&quot; value=&quot;5&quot;/&gt;&lt;property id=&quot;20300&quot; value=&quot;Slide 17 - &amp;quot;Cherry Vinegar Fly or &amp;#x0D;&amp;#x0A;Spotted-Wing Drosophila&amp;quot;&quot;/&gt;&lt;property id=&quot;20307&quot; value=&quot;613&quot;/&gt;&lt;property id=&quot;20309&quot; value=&quot;-1&quot;/&gt;&lt;/object&gt;&lt;object type=&quot;3&quot; unique_id=&quot;37092&quot;&gt;&lt;property id=&quot;20148&quot; value=&quot;5&quot;/&gt;&lt;property id=&quot;20300&quot; value=&quot;Slide 15 - &amp;quot;Cherry Vinegar Fly or &amp;#x0D;&amp;#x0A;Spotted-Wing Drosophila&amp;quot;&quot;/&gt;&lt;property id=&quot;20307&quot; value=&quot;614&quot;/&gt;&lt;property id=&quot;20309&quot; value=&quot;-1&quot;/&gt;&lt;/object&gt;&lt;object type=&quot;3&quot; unique_id=&quot;37613&quot;&gt;&lt;property id=&quot;20148&quot; value=&quot;5&quot;/&gt;&lt;property id=&quot;20300&quot; value=&quot;Slide 19 - &amp;quot;Curry in California?&amp;quot;&quot;/&gt;&lt;property id=&quot;20307&quot; value=&quot;615&quot;/&gt;&lt;property id=&quot;20309&quot; value=&quot;-1&quot;/&gt;&lt;/object&gt;&lt;object type=&quot;3&quot; unique_id=&quot;37614&quot;&gt;&lt;property id=&quot;20148&quot; value=&quot;5&quot;/&gt;&lt;property id=&quot;20300&quot; value=&quot;Slide 20 - &amp;quot;Curry in California?&amp;quot;&quot;/&gt;&lt;property id=&quot;20307&quot; value=&quot;616&quot;/&gt;&lt;property id=&quot;20309&quot; value=&quot;-1&quot;/&gt;&lt;/object&gt;&lt;object type=&quot;3&quot; unique_id=&quot;37615&quot;&gt;&lt;property id=&quot;20148&quot; value=&quot;5&quot;/&gt;&lt;property id=&quot;20300&quot; value=&quot;Slide 21 - &amp;quot;Dogs in Action!&amp;quot;&quot;/&gt;&lt;property id=&quot;20307&quot; value=&quot;618&quot;/&gt;&lt;property id=&quot;20309&quot; value=&quot;-1&quot;/&gt;&lt;/object&gt;&lt;object type=&quot;3&quot; unique_id=&quot;37616&quot;&gt;&lt;property id=&quot;20148&quot; value=&quot;5&quot;/&gt;&lt;property id=&quot;20300&quot; value=&quot;Slide 23 - &amp;quot;Foot and Mouth Disease (FMD)&amp;quot;&quot;/&gt;&lt;property id=&quot;20307&quot; value=&quot;619&quot;/&gt;&lt;property id=&quot;20309&quot; value=&quot;-1&quot;/&gt;&lt;/object&gt;&lt;object type=&quot;3&quot; unique_id=&quot;37617&quot;&gt;&lt;property id=&quot;20148&quot; value=&quot;5&quot;/&gt;&lt;property id=&quot;20300&quot; value=&quot;Slide 24 - &amp;quot;Foot and Mouth Disease (FMD)&amp;quot;&quot;/&gt;&lt;property id=&quot;20307&quot; value=&quot;620&quot;/&gt;&lt;property id=&quot;20309&quot; value=&quot;-1&quot;/&gt;&lt;/object&gt;&lt;object type=&quot;3&quot; unique_id=&quot;37618&quot;&gt;&lt;property id=&quot;20148&quot; value=&quot;5&quot;/&gt;&lt;property id=&quot;20300&quot; value=&quot;Slide 25 - &amp;quot;Foot and Mouth Disease (FMD)&amp;quot;&quot;/&gt;&lt;property id=&quot;20307&quot; value=&quot;621&quot;/&gt;&lt;property id=&quot;20309&quot; value=&quot;-1&quot;/&gt;&lt;/object&gt;&lt;object type=&quot;3&quot; unique_id=&quot;42004&quot;&gt;&lt;property id=&quot;20148&quot; value=&quot;5&quot;/&gt;&lt;property id=&quot;20300&quot; value=&quot;Slide 1 - &amp;quot;Invasive Species &amp;amp; Biosecurity:  &amp;#x0D;&amp;#x0A;Potential Pathways for Introduction &amp;quot;&quot;/&gt;&lt;property id=&quot;20307&quot; value=&quot;635&quot;/&gt;&lt;property id=&quot;20309&quot; value=&quot;-1&quot;/&gt;&lt;/object&gt;&lt;object type=&quot;3&quot; unique_id=&quot;42005&quot;&gt;&lt;property id=&quot;20148&quot; value=&quot;5&quot;/&gt;&lt;property id=&quot;20300&quot; value=&quot;Slide 22 - &amp;quot;Regulating Meat and Meat Product Importation&amp;quot;&quot;/&gt;&lt;property id=&quot;20307&quot; value=&quot;636&quot;/&gt;&lt;property id=&quot;20309&quot; value=&quot;-1&quot;/&gt;&lt;/object&gt;&lt;object type=&quot;3&quot; unique_id=&quot;42006&quot;&gt;&lt;property id=&quot;20148&quot; value=&quot;5&quot;/&gt;&lt;property id=&quot;20300&quot; value=&quot;Slide 5 - &amp;quot;Salmonella typhimurium&amp;quot;&quot;/&gt;&lt;property id=&quot;20307&quot; value=&quot;637&quot;/&gt;&lt;property id=&quot;20309&quot; value=&quot;-1&quot;/&gt;&lt;/object&gt;&lt;object type=&quot;3&quot; unique_id=&quot;42007&quot;&gt;&lt;property id=&quot;20148&quot; value=&quot;5&quot;/&gt;&lt;property id=&quot;20300&quot; value=&quot;Slide 6 - &amp;quot;Salmonella Saintpaul Outbreaks&amp;quot;&quot;/&gt;&lt;property id=&quot;20307&quot; value=&quot;638&quot;/&gt;&lt;property id=&quot;20309&quot; value=&quot;-1&quot;/&gt;&lt;/object&gt;&lt;object type=&quot;3&quot; unique_id=&quot;42008&quot;&gt;&lt;property id=&quot;20148&quot; value=&quot;5&quot;/&gt;&lt;property id=&quot;20300&quot; value=&quot;Slide 7 - &amp;quot;Zebra Mussels, &amp;#x0D;&amp;#x0A;Dreissena polymorpha&amp;quot;&quot;/&gt;&lt;property id=&quot;20307&quot; value=&quot;639&quot;/&gt;&lt;property id=&quot;20309&quot; value=&quot;-1&quot;/&gt;&lt;/object&gt;&lt;object type=&quot;3&quot; unique_id=&quot;42009&quot;&gt;&lt;property id=&quot;20148&quot; value=&quot;5&quot;/&gt;&lt;property id=&quot;20300&quot; value=&quot;Slide 8 - &amp;quot;Zebra Mussels, &amp;#x0D;&amp;#x0A;Dreissena polymorpha&amp;quot;&quot;/&gt;&lt;property id=&quot;20307&quot; value=&quot;640&quot;/&gt;&lt;property id=&quot;20309&quot; value=&quot;-1&quot;/&gt;&lt;/object&gt;&lt;object type=&quot;3&quot; unique_id=&quot;46429&quot;&gt;&lt;property id=&quot;20148&quot; value=&quot;5&quot;/&gt;&lt;property id=&quot;20300&quot; value=&quot;Slide 18 - &amp;quot;Cherry Vinegar Fly or &amp;#x0D;&amp;#x0A;Spotted-Wing Drosophila&amp;quot;&quot;/&gt;&lt;property id=&quot;20307&quot; value=&quot;641&quot;/&gt;&lt;property id=&quot;20309&quot; value=&quot;-1&quot;/&gt;&lt;/object&gt;&lt;object type=&quot;3&quot; unique_id=&quot;46581&quot;&gt;&lt;property id=&quot;20148&quot; value=&quot;5&quot;/&gt;&lt;property id=&quot;20300&quot; value=&quot;Slide 4 - &amp;quot;Barberry Eradication, 1918-1930&amp;quot;&quot;/&gt;&lt;property id=&quot;20307&quot; value=&quot;642&quot;/&gt;&lt;/object&gt;&lt;/object&gt;&lt;object type=&quot;8&quot; unique_id=&quot;10060&quot;&gt;&lt;/object&gt;&lt;object type=&quot;10&quot; unique_id=&quot;46546&quot;&gt;&lt;object type=&quot;11&quot; unique_id=&quot;46547&quot;&gt;&lt;/object&gt;&lt;/object&gt;&lt;object type=&quot;4&quot; unique_id=&quot;4654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1715195270,O:\Amanda\Lecture 3, September 1, 2010_pptx\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B0C2F-5AA6-4408-96D3-90262A45C4C5}&quot;/&gt;&lt;filename val=&quot;C:\Users\achodges\Desktop\Lecture 3\data\asimages\{8B1B0C2F-5AA6-4408-96D3-90262A45C4C5}.png&quot;/&gt;&lt;hasEffects val=&quot;1&quot;/&gt;&lt;left val=&quot;35.28&quot;/&gt;&lt;top val=&quot;19.56&quot;/&gt;&lt;width val=&quot;650.64&quot;/&gt;&lt;height val=&quot;93.36&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PSNARRATION" val="4,1715195270,O:\Amanda\Lecture 3, September 1, 2010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BB8803-49F1-4403-8F81-2A81B8121579}&quot;/&gt;&lt;filename val=&quot;C:\Users\achodges\Desktop\Lecture 3\data\asimages\{44BB8803-49F1-4403-8F81-2A81B8121579}.png&quot;/&gt;&lt;hasEffects val=&quot;1&quot;/&gt;&lt;left val=&quot;35.28&quot;/&gt;&lt;top val=&quot;19.56&quot;/&gt;&lt;width val=&quot;674.64&quot;/&gt;&lt;height val=&quot;93.36&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PSNARRATION" val="5,1715195270,O:\Amanda\Lecture 3, September 1, 2010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EF80F5-2C1E-4926-81DA-C7950DEDF31E}&quot;/&gt;&lt;filename val=&quot;C:\Users\achodges\Desktop\Lecture 3\data\asimages\{DFEF80F5-2C1E-4926-81DA-C7950DEDF31E}.png&quot;/&gt;&lt;hasEffects val=&quot;1&quot;/&gt;&lt;left val=&quot;35.28&quot;/&gt;&lt;top val=&quot;19.56&quot;/&gt;&lt;width val=&quot;671.64&quot;/&gt;&lt;height val=&quot;93.36&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PSNARRATION" val="6,1715195270,O:\Amanda\Lecture 3, September 1, 2010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2515B8-0E2F-4C81-A08A-C17CE2B24168}&quot;/&gt;&lt;filename val=&quot;C:\Users\achodges\Desktop\Lecture 3\data\asimages\{592515B8-0E2F-4C81-A08A-C17CE2B24168}.png&quot;/&gt;&lt;hasEffects val=&quot;1&quot;/&gt;&lt;left val=&quot;35.28&quot;/&gt;&lt;top val=&quot;-6.72&quot;/&gt;&lt;width val=&quot;650.64&quot;/&gt;&lt;height val=&quot;119.64&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 val="7,1715195270,O:\Amanda\Lecture 3, September 1, 2010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E93899-2EA1-462C-BD49-302CE1F6D633}&quot;/&gt;&lt;filename val=&quot;C:\Users\achodges\Desktop\Lecture 3\data\asimages\{BFE93899-2EA1-462C-BD49-302CE1F6D633}.png&quot;/&gt;&lt;hasEffects val=&quot;1&quot;/&gt;&lt;left val=&quot;35.28&quot;/&gt;&lt;top val=&quot;-6.72&quot;/&gt;&lt;width val=&quot;650.64&quot;/&gt;&lt;height val=&quot;119.64&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C8BA31-A265-49B6-8C88-F5CAEC2FF065}&quot;/&gt;&lt;filename val=&quot;C:\Users\achodges\Desktop\Lecture 3\data\asimages\{07C8BA31-A265-49B6-8C88-F5CAEC2FF065}.png&quot;/&gt;&lt;hasEffects val=&quot;1&quot;/&gt;&lt;left val=&quot;12&quot;/&gt;&lt;top val=&quot;10.56&quot;/&gt;&lt;width val=&quot;697.08&quot;/&gt;&lt;height val=&quot;520.8&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PSNARRATION" val="8,1715195270,O:\Amanda\Lecture 3, September 1, 2010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A6484-2DE6-4C0E-BE32-117345AD5178}&quot;/&gt;&lt;filename val=&quot;C:\Users\achodges\Desktop\Lecture 3\data\asimages\{80BA6484-2DE6-4C0E-BE32-117345AD5178}.png&quot;/&gt;&lt;hasEffects val=&quot;1&quot;/&gt;&lt;left val=&quot;14.28&quot;/&gt;&lt;top val=&quot;-6.72&quot;/&gt;&lt;width val=&quot;691.8&quot;/&gt;&lt;height val=&quot;119.64&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PSNARRATION" val="9,1715195270,O:\Amanda\Lecture 3, September 1, 2010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D89FE1-413E-4D65-8DB3-97229ADEE636}&quot;/&gt;&lt;filename val=&quot;C:\Users\achodges\Desktop\Lecture 3\data\asimages\{6FD89FE1-413E-4D65-8DB3-97229ADEE636}.png&quot;/&gt;&lt;hasEffects val=&quot;1&quot;/&gt;&lt;left val=&quot;20.28&quot;/&gt;&lt;top val=&quot;-6.72&quot;/&gt;&lt;width val=&quot;691.8&quot;/&gt;&lt;height val=&quot;119.64&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0,1715195270,O:\Amanda\Lecture 3, September 1, 2010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E34F19-86E4-4850-B050-BA7C8E5F267F}&quot;/&gt;&lt;filename val=&quot;C:\Users\achodges\Desktop\Lecture 3\data\asimages\{54E34F19-86E4-4850-B050-BA7C8E5F267F}.png&quot;/&gt;&lt;hasEffects val=&quot;1&quot;/&gt;&lt;left val=&quot;20.28&quot;/&gt;&lt;top val=&quot;-6.72&quot;/&gt;&lt;width val=&quot;691.8&quot;/&gt;&lt;height val=&quot;119.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1,1715195270,O:\Amanda\Lecture 3, September 1, 2010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DAB5D0-6D2B-45C9-87C3-07EC44D58AAE}&quot;/&gt;&lt;filename val=&quot;C:\Users\achodges\Desktop\Lecture 3\data\asimages\{4CDAB5D0-6D2B-45C9-87C3-07EC44D58AAE}.png&quot;/&gt;&lt;hasEffects val=&quot;1&quot;/&gt;&lt;left val=&quot;14.28&quot;/&gt;&lt;top val=&quot;-6.72&quot;/&gt;&lt;width val=&quot;691.8&quot;/&gt;&lt;height val=&quot;119.64&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2,1715195270,O:\Amanda\Lecture 3, September 1, 2010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6A3CDD-735C-400A-99D0-DB191C6C77C3}&quot;/&gt;&lt;filename val=&quot;C:\Users\achodges\Desktop\Lecture 3\data\asimages\{6B6A3CDD-735C-400A-99D0-DB191C6C77C3}.png&quot;/&gt;&lt;hasEffects val=&quot;1&quot;/&gt;&lt;left val=&quot;14.28&quot;/&gt;&lt;top val=&quot;-6.72&quot;/&gt;&lt;width val=&quot;691.8&quot;/&gt;&lt;height val=&quot;119.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0A9E8D-C640-4B7D-A247-0C167B70A5F1}&quot;/&gt;&lt;filename val=&quot;C:\Users\achodges\Desktop\Lecture 3\data\asimages\{C70A9E8D-C640-4B7D-A247-0C167B70A5F1}.png&quot;/&gt;&lt;hasEffects val=&quot;1&quot;/&gt;&lt;left val=&quot;12&quot;/&gt;&lt;top val=&quot;10.56&quot;/&gt;&lt;width val=&quot;697.92&quot;/&gt;&lt;height val=&quot;200.52&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1715195270,O:\Amanda\Lecture 3, September 1, 2010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520E5A-43E6-4DF5-8A76-D875099ED9A8}&quot;/&gt;&lt;filename val=&quot;C:\Users\achodges\Desktop\Lecture 3\data\asimages\{66520E5A-43E6-4DF5-8A76-D875099ED9A8}.png&quot;/&gt;&lt;hasEffects val=&quot;1&quot;/&gt;&lt;left val=&quot;35.28&quot;/&gt;&lt;top val=&quot;-6.72&quot;/&gt;&lt;width val=&quot;650.64&quot;/&gt;&lt;height val=&quot;119.64&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6,1715195270,O:\Amanda\Lecture 3, September 1, 2010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0123D8-CB12-45A0-A64A-49C9AB4ED2E0}&quot;/&gt;&lt;filename val=&quot;C:\Users\achodges\Desktop\Lecture 3\data\asimages\{D10123D8-CB12-45A0-A64A-49C9AB4ED2E0}.png&quot;/&gt;&lt;hasEffects val=&quot;1&quot;/&gt;&lt;left val=&quot;35.28&quot;/&gt;&lt;top val=&quot;-6.72&quot;/&gt;&lt;width val=&quot;650.64&quot;/&gt;&lt;height val=&quot;119.64&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4,1715195270,O:\Amanda\Lecture 3, September 1, 2010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AD1659-201D-4AFF-BB96-F86E88D4837E}&quot;/&gt;&lt;filename val=&quot;C:\Users\achodges\Desktop\Lecture 3\data\asimages\{59AD1659-201D-4AFF-BB96-F86E88D4837E}.png&quot;/&gt;&lt;hasEffects val=&quot;1&quot;/&gt;&lt;left val=&quot;35.28&quot;/&gt;&lt;top val=&quot;-6.72&quot;/&gt;&lt;width val=&quot;650.64&quot;/&gt;&lt;height val=&quot;119.64&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15,1715195270,O:\Amanda\Lecture 3, September 1, 2010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B9AE2A-A262-4BEA-BBAE-D45F4A8D5875}&quot;/&gt;&lt;filename val=&quot;C:\Users\achodges\Desktop\Lecture 3\data\asimages\{3AB9AE2A-A262-4BEA-BBAE-D45F4A8D5875}.png&quot;/&gt;&lt;hasEffects val=&quot;1&quot;/&gt;&lt;left val=&quot;35.28&quot;/&gt;&lt;top val=&quot;-6.72&quot;/&gt;&lt;width val=&quot;650.64&quot;/&gt;&lt;height val=&quot;119.64&quot;/&gt;&lt;/ThreeDShapeInfo&gt;"/>
</p:tagLst>
</file>

<file path=ppt/tags/tag38.xml><?xml version="1.0" encoding="utf-8"?>
<p:tagLst xmlns:a="http://schemas.openxmlformats.org/drawingml/2006/main" xmlns:r="http://schemas.openxmlformats.org/officeDocument/2006/relationships" xmlns:p="http://schemas.openxmlformats.org/presentationml/2006/main">
  <p:tag name="PPSNARRATION" val="17,1715195270,O:\Amanda\Lecture 3, September 1, 2010_pptx\Media.ppcx"/>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F0B6C6-0953-4863-9A4A-6C337C90EC39}&quot;/&gt;&lt;filename val=&quot;C:\Users\achodges\Desktop\Lecture 3\data\asimages\{B3F0B6C6-0953-4863-9A4A-6C337C90EC39}.png&quot;/&gt;&lt;hasEffects val=&quot;1&quot;/&gt;&lt;left val=&quot;35.28&quot;/&gt;&lt;top val=&quot;-6.72&quot;/&gt;&lt;width val=&quot;650.64&quot;/&gt;&lt;height val=&quot;119.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5337EC-7A84-4AE2-97EC-7EF5597869E1}&quot;/&gt;&lt;filename val=&quot;C:\Users\achodges\Desktop\Lecture 3\data\asimages\{005337EC-7A84-4AE2-97EC-7EF5597869E1}.png&quot;/&gt;&lt;hasEffects val=&quot;1&quot;/&gt;&lt;left val=&quot;44.28&quot;/&gt;&lt;top val=&quot;111&quot;/&gt;&lt;width val=&quot;635.64&quot;/&gt;&lt;height val=&quot;6.36&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 val="18,1715195270,O:\Amanda\Lecture 3, September 1, 2010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240DCF-C552-4B57-A82E-240A42CF4C21}&quot;/&gt;&lt;filename val=&quot;C:\Users\achodges\Desktop\Lecture 3\data\asimages\{6C240DCF-C552-4B57-A82E-240A42CF4C21}.png&quot;/&gt;&lt;hasEffects val=&quot;1&quot;/&gt;&lt;left val=&quot;35.28&quot;/&gt;&lt;top val=&quot;19.56&quot;/&gt;&lt;width val=&quot;650.64&quot;/&gt;&lt;height val=&quot;93.36&quot;/&gt;&lt;/ThreeDShapeInfo&gt;"/>
</p:tagLst>
</file>

<file path=ppt/tags/tag42.xml><?xml version="1.0" encoding="utf-8"?>
<p:tagLst xmlns:a="http://schemas.openxmlformats.org/drawingml/2006/main" xmlns:r="http://schemas.openxmlformats.org/officeDocument/2006/relationships" xmlns:p="http://schemas.openxmlformats.org/presentationml/2006/main">
  <p:tag name="PPSNARRATION" val="19,1715195270,O:\Amanda\Lecture 3, September 1, 2010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D9B4F7-7E70-458E-9EBE-1FBDEF2E4F27}&quot;/&gt;&lt;filename val=&quot;C:\Users\achodges\Desktop\Lecture 3\data\asimages\{BCD9B4F7-7E70-458E-9EBE-1FBDEF2E4F27}.png&quot;/&gt;&lt;hasEffects val=&quot;1&quot;/&gt;&lt;left val=&quot;35.28&quot;/&gt;&lt;top val=&quot;19.56&quot;/&gt;&lt;width val=&quot;650.64&quot;/&gt;&lt;height val=&quot;93.36&quot;/&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 val="20,1715195270,O:\Amanda\Lecture 3, September 1, 2010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4047C5-D5FF-4D63-95A9-84ACB6417479}&quot;/&gt;&lt;filename val=&quot;C:\Users\achodges\Desktop\Lecture 3\data\asimages\{A34047C5-D5FF-4D63-95A9-84ACB6417479}.png&quot;/&gt;&lt;hasEffects val=&quot;1&quot;/&gt;&lt;left val=&quot;35.28&quot;/&gt;&lt;top val=&quot;19.56&quot;/&gt;&lt;width val=&quot;650.64&quot;/&gt;&lt;height val=&quot;93.36&quot;/&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 val="21,1715195270,O:\Amanda\Lecture 3, September 1, 2010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987631-AF46-4141-B687-1A9EC1C7FD41}&quot;/&gt;&lt;filename val=&quot;C:\Users\achodges\Desktop\Lecture 3\data\asimages\{DA987631-AF46-4141-B687-1A9EC1C7FD41}.png&quot;/&gt;&lt;hasEffects val=&quot;1&quot;/&gt;&lt;left val=&quot;35.28&quot;/&gt;&lt;top val=&quot;-6.72&quot;/&gt;&lt;width val=&quot;650.64&quot;/&gt;&lt;height val=&quot;119.64&quot;/&gt;&lt;/ThreeDShapeInfo&gt;"/>
</p:tagLst>
</file>

<file path=ppt/tags/tag48.xml><?xml version="1.0" encoding="utf-8"?>
<p:tagLst xmlns:a="http://schemas.openxmlformats.org/drawingml/2006/main" xmlns:r="http://schemas.openxmlformats.org/officeDocument/2006/relationships" xmlns:p="http://schemas.openxmlformats.org/presentationml/2006/main">
  <p:tag name="PPSNARRATION" val="22,1715195270,O:\Amanda\Lecture 3, September 1, 2010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75E96E-EB58-4515-8509-E06B17BA97D1}&quot;/&gt;&lt;filename val=&quot;C:\Users\achodges\Desktop\Lecture 3\data\asimages\{6575E96E-EB58-4515-8509-E06B17BA97D1}.png&quot;/&gt;&lt;hasEffects val=&quot;1&quot;/&gt;&lt;left val=&quot;35.28&quot;/&gt;&lt;top val=&quot;19.56&quot;/&gt;&lt;width val=&quot;650.64&quot;/&gt;&lt;height val=&quot;93.36&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EBB430-A849-444A-90DE-664E02FCFE93}&quot;/&gt;&lt;filename val=&quot;C:\Users\achodges\Desktop\Lecture 3\data\asimages\{78EBB430-A849-444A-90DE-664E02FCFE93}.png&quot;/&gt;&lt;hasEffects val=&quot;1&quot;/&gt;&lt;left val=&quot;44.28&quot;/&gt;&lt;top val=&quot;111&quot;/&gt;&lt;width val=&quot;635.64&quot;/&gt;&lt;height val=&quot;6.36&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PSNARRATION" val="23,1715195270,O:\Amanda\Lecture 3, September 1, 2010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F3565F-1B32-4646-BF23-B0EF75BBE6A7}&quot;/&gt;&lt;filename val=&quot;C:\Users\achodges\Desktop\Lecture 3\data\asimages\{DBF3565F-1B32-4646-BF23-B0EF75BBE6A7}.png&quot;/&gt;&lt;hasEffects val=&quot;1&quot;/&gt;&lt;left val=&quot;35.28&quot;/&gt;&lt;top val=&quot;19.56&quot;/&gt;&lt;width val=&quot;650.64&quot;/&gt;&lt;height val=&quot;93.36&quot;/&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24,1715195270,O:\Amanda\Lecture 3, September 1, 2010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B89DCC-DE30-4A2F-836C-469DA263EA6B}&quot;/&gt;&lt;filename val=&quot;C:\Users\achodges\Desktop\Lecture 3\data\asimages\{6DB89DCC-DE30-4A2F-836C-469DA263EA6B}.png&quot;/&gt;&lt;hasEffects val=&quot;1&quot;/&gt;&lt;left val=&quot;35.28&quot;/&gt;&lt;top val=&quot;19.56&quot;/&gt;&lt;width val=&quot;650.64&quot;/&gt;&lt;height val=&quot;93.36&quot;/&gt;&lt;/ThreeDShapeInfo&gt;"/>
</p:tagLst>
</file>

<file path=ppt/tags/tag54.xml><?xml version="1.0" encoding="utf-8"?>
<p:tagLst xmlns:a="http://schemas.openxmlformats.org/drawingml/2006/main" xmlns:r="http://schemas.openxmlformats.org/officeDocument/2006/relationships" xmlns:p="http://schemas.openxmlformats.org/presentationml/2006/main">
  <p:tag name="PPSNARRATION" val="25,1715195270,O:\Amanda\Lecture 3, September 1, 2010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C93BD3-4AEF-44A9-A42D-01C5F7824B51}&quot;/&gt;&lt;filename val=&quot;C:\Users\achodges\Desktop\Lecture 3\data\asimages\{D8C93BD3-4AEF-44A9-A42D-01C5F7824B51}.png&quot;/&gt;&lt;hasEffects val=&quot;1&quot;/&gt;&lt;left val=&quot;35.28&quot;/&gt;&lt;top val=&quot;19.56&quot;/&gt;&lt;width val=&quot;650.64&quot;/&gt;&lt;height val=&quot;93.36&quot;/&gt;&lt;/ThreeDShapeInfo&gt;"/>
</p:tagLst>
</file>

<file path=ppt/tags/tag56.xml><?xml version="1.0" encoding="utf-8"?>
<p:tagLst xmlns:a="http://schemas.openxmlformats.org/drawingml/2006/main" xmlns:r="http://schemas.openxmlformats.org/officeDocument/2006/relationships" xmlns:p="http://schemas.openxmlformats.org/presentationml/2006/main">
  <p:tag name="PPSNARRATION" val="26,1715195270,O:\Amanda\Lecture 3, September 1, 2010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DD0899-14EB-461E-A697-DCAC568B7136}&quot;/&gt;&lt;filename val=&quot;C:\Users\achodges\Desktop\Lecture 3\data\asimages\{8EDD0899-14EB-461E-A697-DCAC568B7136}.png&quot;/&gt;&lt;hasEffects val=&quot;1&quot;/&gt;&lt;left val=&quot;35.28&quot;/&gt;&lt;top val=&quot;19.56&quot;/&gt;&lt;width val=&quot;650.64&quot;/&gt;&lt;height val=&quot;93.36&quot;/&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 val="27,1715195270,O:\Amanda\Lecture 3, September 1, 2010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031E6B-7344-43C3-95D1-5F5E397D3718}&quot;/&gt;&lt;filename val=&quot;C:\Users\achodges\Desktop\Lecture 3\data\asimages\{AA031E6B-7344-43C3-95D1-5F5E397D3718}.png&quot;/&gt;&lt;hasEffects val=&quot;1&quot;/&gt;&lt;left val=&quot;35.28&quot;/&gt;&lt;top val=&quot;19.56&quot;/&gt;&lt;width val=&quot;650.64&quot;/&gt;&lt;height val=&quot;93.36&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PSNARRATION" val="1,1715195270,O:\Amanda\Lecture 3, September 1, 2010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1347D-D581-4FAC-8EBE-3898B17C0519}&quot;/&gt;&lt;filename val=&quot;C:\Users\achodges\Desktop\Lecture 3\data\asimages\{5521347D-D581-4FAC-8EBE-3898B17C0519}.png&quot;/&gt;&lt;hasEffects val=&quot;1&quot;/&gt;&lt;left val=&quot;36&quot;/&gt;&lt;top val=&quot;27.72&quot;/&gt;&lt;width val=&quot;655.92&quot;/&gt;&lt;height val=&quot;106.92&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PSNARRATION" val="2,1715195270,O:\Amanda\Lecture 3, September 1, 2010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931318-77F4-4894-A764-553484EF37CE}&quot;/&gt;&lt;filename val=&quot;C:\Users\achodges\Desktop\Lecture 3\data\asimages\{3E931318-77F4-4894-A764-553484EF37CE}.png&quot;/&gt;&lt;hasEffects val=&quot;1&quot;/&gt;&lt;left val=&quot;35.28&quot;/&gt;&lt;top val=&quot;19.56&quot;/&gt;&lt;width val=&quot;650.64&quot;/&gt;&lt;height val=&quot;93.36&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4707</TotalTime>
  <Words>1164</Words>
  <Application>Microsoft Office PowerPoint</Application>
  <PresentationFormat>On-screen Show (4:3)</PresentationFormat>
  <Paragraphs>140</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Foundry</vt:lpstr>
      <vt:lpstr>Invasive Species &amp; Biosecurity:   Potential Pathways for Introduction </vt:lpstr>
      <vt:lpstr>Objectives</vt:lpstr>
      <vt:lpstr>Case Study Examples</vt:lpstr>
      <vt:lpstr>Barberry Eradication, 1918-1930</vt:lpstr>
      <vt:lpstr>Salmonella typhimurium</vt:lpstr>
      <vt:lpstr>Salmonella Saintpaul Outbreaks</vt:lpstr>
      <vt:lpstr>Zebra Mussels,  Dreissena polymorpha</vt:lpstr>
      <vt:lpstr>Zebra Mussels,  Dreissena polymorpha</vt:lpstr>
      <vt:lpstr>Citrus Greening(Huanglongbing) Liberibacter asiaticus</vt:lpstr>
      <vt:lpstr>Citrus Greening(Huanglongbing) Liberibacter asiaticus</vt:lpstr>
      <vt:lpstr>Citrus Greening(Huanglongbing) Liberibacter asiaticus</vt:lpstr>
      <vt:lpstr>Citrus Greening(Huanglongbing) Liberibacter asiaticus</vt:lpstr>
      <vt:lpstr>Citrus Greening(Huanglongbing) Liberibacter asiaticus</vt:lpstr>
      <vt:lpstr>Cherry Vinegar Fly,  Drosophila suzukii</vt:lpstr>
      <vt:lpstr>Cherry Vinegar Fly or  Spotted-Wing Drosophila</vt:lpstr>
      <vt:lpstr>Cherry Vinegar Fly or  Spotted-Wing Drosophila</vt:lpstr>
      <vt:lpstr>Cherry Vinegar Fly or  Spotted-Wing Drosophila</vt:lpstr>
      <vt:lpstr>Cherry Vinegar Fly or  Spotted-Wing Drosophila</vt:lpstr>
      <vt:lpstr>Curry in California?</vt:lpstr>
      <vt:lpstr>Curry in California?</vt:lpstr>
      <vt:lpstr>Dogs in Action!</vt:lpstr>
      <vt:lpstr>Regulating Meat and Meat Product Importation</vt:lpstr>
      <vt:lpstr>Foot and Mouth Disease (FMD)</vt:lpstr>
      <vt:lpstr>Foot and Mouth Disease (FMD)</vt:lpstr>
      <vt:lpstr>Foot and Mouth Disease (FMD)</vt:lpstr>
      <vt:lpstr>References</vt:lpstr>
      <vt:lpstr>Required Readings</vt:lpstr>
      <vt:lpstr>Class Discussion Topics</vt:lpstr>
    </vt:vector>
  </TitlesOfParts>
  <Company>UF Institute of Food and Agricultural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Hodges</dc:creator>
  <cp:lastModifiedBy>Windows User</cp:lastModifiedBy>
  <cp:revision>307</cp:revision>
  <dcterms:created xsi:type="dcterms:W3CDTF">2007-07-15T01:01:19Z</dcterms:created>
  <dcterms:modified xsi:type="dcterms:W3CDTF">2010-09-01T20:07:46Z</dcterms:modified>
</cp:coreProperties>
</file>